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7" r:id="rId8"/>
    <p:sldId id="263" r:id="rId9"/>
    <p:sldId id="264" r:id="rId10"/>
    <p:sldId id="265" r:id="rId11"/>
    <p:sldId id="262" r:id="rId12"/>
    <p:sldId id="266" r:id="rId13"/>
    <p:sldId id="268" r:id="rId14"/>
    <p:sldId id="269" r:id="rId15"/>
    <p:sldId id="274" r:id="rId16"/>
    <p:sldId id="270" r:id="rId17"/>
    <p:sldId id="271" r:id="rId18"/>
    <p:sldId id="272" r:id="rId19"/>
    <p:sldId id="273" r:id="rId20"/>
    <p:sldId id="275" r:id="rId21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708" autoAdjust="0"/>
    <p:restoredTop sz="94660"/>
  </p:normalViewPr>
  <p:slideViewPr>
    <p:cSldViewPr>
      <p:cViewPr varScale="1">
        <p:scale>
          <a:sx n="73" d="100"/>
          <a:sy n="73" d="100"/>
        </p:scale>
        <p:origin x="-1278" y="-12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/>
          <p:nvPr/>
        </p:nvSpPr>
        <p:spPr>
          <a:xfrm>
            <a:off x="777875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6"/>
          <p:cNvSpPr/>
          <p:nvPr/>
        </p:nvSpPr>
        <p:spPr>
          <a:xfrm>
            <a:off x="777875" y="6172200"/>
            <a:ext cx="7543800" cy="2698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D76553-8256-482F-B41B-EE860CFFFB09}" type="datetimeFigureOut">
              <a:rPr lang="ru-RU"/>
              <a:pPr>
                <a:defRPr/>
              </a:pPr>
              <a:t>18.09.2016</a:t>
            </a:fld>
            <a:endParaRPr lang="ru-RU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AE5288-D2A3-44A4-AD77-4DBD9C46F77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5E8567-23C3-4EDD-B866-DA605BD980DC}" type="datetimeFigureOut">
              <a:rPr lang="ru-RU"/>
              <a:pPr>
                <a:defRPr/>
              </a:pPr>
              <a:t>18.09.2016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BE03B0-3AFF-41BD-B5FA-73BC41A7DCA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1"/>
            <a:ext cx="1828800" cy="5410199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1C1D47-33EC-411E-82FB-82B844F90477}" type="datetimeFigureOut">
              <a:rPr lang="ru-RU"/>
              <a:pPr>
                <a:defRPr/>
              </a:pPr>
              <a:t>18.09.2016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BBE50C-EA16-441C-8D7C-F2D85AAE0E4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F871CA-A67E-4755-8A82-39A73BAE54D9}" type="datetimeFigureOut">
              <a:rPr lang="ru-RU"/>
              <a:pPr>
                <a:defRPr/>
              </a:pPr>
              <a:t>18.09.2016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1D0BC4-EF2D-41A1-B433-BABEADE88EF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777875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7"/>
          <p:cNvSpPr/>
          <p:nvPr/>
        </p:nvSpPr>
        <p:spPr>
          <a:xfrm>
            <a:off x="777875" y="6172200"/>
            <a:ext cx="7543800" cy="2698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/>
          <a:lstStyle>
            <a:lvl1pPr algn="l">
              <a:defRPr sz="54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E4CF48-2FD7-41C8-89CC-6901306420DC}" type="datetimeFigureOut">
              <a:rPr lang="ru-RU"/>
              <a:pPr>
                <a:defRPr/>
              </a:pPr>
              <a:t>18.09.2016</a:t>
            </a:fld>
            <a:endParaRPr lang="ru-RU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D4E0B8-3464-4663-9637-7A5273D8CE9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43AD09-B3B4-4CFD-94EF-0602FA671D26}" type="datetimeFigureOut">
              <a:rPr lang="ru-RU"/>
              <a:pPr>
                <a:defRPr/>
              </a:pPr>
              <a:t>18.09.2016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D061C5-A885-48D5-95A1-C7C2A35DCE6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10"/>
          <p:cNvCxnSpPr/>
          <p:nvPr/>
        </p:nvCxnSpPr>
        <p:spPr>
          <a:xfrm>
            <a:off x="758825" y="1249363"/>
            <a:ext cx="3657600" cy="15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12"/>
          <p:cNvCxnSpPr/>
          <p:nvPr/>
        </p:nvCxnSpPr>
        <p:spPr>
          <a:xfrm>
            <a:off x="4645025" y="1249363"/>
            <a:ext cx="3657600" cy="15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9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245689-6416-4262-8797-4FE87444D712}" type="datetimeFigureOut">
              <a:rPr lang="ru-RU"/>
              <a:pPr>
                <a:defRPr/>
              </a:pPr>
              <a:t>18.09.2016</a:t>
            </a:fld>
            <a:endParaRPr lang="ru-RU"/>
          </a:p>
        </p:txBody>
      </p:sp>
      <p:sp>
        <p:nvSpPr>
          <p:cNvPr id="10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6FDE11-EE35-4E74-8BF9-3665DC1EEB9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04A4A0-2982-46B8-A949-AB1A2BB2424E}" type="datetimeFigureOut">
              <a:rPr lang="ru-RU"/>
              <a:pPr>
                <a:defRPr/>
              </a:pPr>
              <a:t>18.09.2016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B3B770-CF57-499C-9A02-C4D645B0BD7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8CB62F-03CE-40C6-8AC0-E73159AA8E44}" type="datetimeFigureOut">
              <a:rPr lang="ru-RU"/>
              <a:pPr>
                <a:defRPr/>
              </a:pPr>
              <a:t>18.09.2016</a:t>
            </a:fld>
            <a:endParaRPr lang="ru-RU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5BD45C-BE06-432A-BF47-5383EDB3597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9"/>
          <p:cNvCxnSpPr/>
          <p:nvPr/>
        </p:nvCxnSpPr>
        <p:spPr>
          <a:xfrm rot="5400000">
            <a:off x="1677194" y="2515394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>
            <a:normAutofit/>
          </a:bodyPr>
          <a:lstStyle>
            <a:lvl1pPr algn="l">
              <a:defRPr sz="5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0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1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6B26C5-B431-4D45-B984-5B8A365A6B09}" type="datetimeFigureOut">
              <a:rPr lang="ru-RU"/>
              <a:pPr>
                <a:defRPr/>
              </a:pPr>
              <a:t>18.09.2016</a:t>
            </a:fld>
            <a:endParaRPr lang="ru-RU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D9E358-8B64-446C-BFDC-31BE5EEE734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>
            <a:normAutofit/>
          </a:bodyPr>
          <a:lstStyle>
            <a:lvl1pPr algn="l">
              <a:defRPr sz="5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0B0473-D10A-465F-B039-86C393CDA17D}" type="datetimeFigureOut">
              <a:rPr lang="ru-RU"/>
              <a:pPr>
                <a:defRPr/>
              </a:pPr>
              <a:t>18.09.2016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15EE1F-3AAF-4286-BB2F-A7561AE4B4E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762000" y="4572000"/>
            <a:ext cx="67818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762000" y="685800"/>
            <a:ext cx="754380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13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b="1" smtClean="0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8618D9E-4474-43E1-B25F-0C009A343D79}" type="datetimeFigureOut">
              <a:rPr lang="ru-RU"/>
              <a:pPr>
                <a:defRPr/>
              </a:pPr>
              <a:t>18.09.2016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2000" y="6208713"/>
            <a:ext cx="48736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8013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2400" smtClean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cs typeface="+mn-cs"/>
              </a:defRPr>
            </a:lvl1pPr>
          </a:lstStyle>
          <a:p>
            <a:pPr>
              <a:defRPr/>
            </a:pPr>
            <a:fld id="{C79023DF-8CAA-4BC3-9800-0EFDA6C43AA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8" name="Rectangle 7"/>
          <p:cNvSpPr/>
          <p:nvPr/>
        </p:nvSpPr>
        <p:spPr>
          <a:xfrm>
            <a:off x="777875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77875" y="6172200"/>
            <a:ext cx="7543800" cy="2698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1" r:id="rId2"/>
    <p:sldLayoutId id="2147483673" r:id="rId3"/>
    <p:sldLayoutId id="2147483670" r:id="rId4"/>
    <p:sldLayoutId id="2147483674" r:id="rId5"/>
    <p:sldLayoutId id="2147483669" r:id="rId6"/>
    <p:sldLayoutId id="2147483668" r:id="rId7"/>
    <p:sldLayoutId id="2147483675" r:id="rId8"/>
    <p:sldLayoutId id="2147483667" r:id="rId9"/>
    <p:sldLayoutId id="2147483666" r:id="rId10"/>
    <p:sldLayoutId id="2147483665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5400" kern="1200">
          <a:solidFill>
            <a:srgbClr val="262626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5400">
          <a:solidFill>
            <a:srgbClr val="262626"/>
          </a:solidFill>
          <a:latin typeface="Impact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5400">
          <a:solidFill>
            <a:srgbClr val="262626"/>
          </a:solidFill>
          <a:latin typeface="Impact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5400">
          <a:solidFill>
            <a:srgbClr val="262626"/>
          </a:solidFill>
          <a:latin typeface="Impact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5400">
          <a:solidFill>
            <a:srgbClr val="262626"/>
          </a:solidFill>
          <a:latin typeface="Impact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3050" indent="-27305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3725" indent="-27305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363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•"/>
        <a:defRPr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•"/>
        <a:defRPr kern="120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45160" y="52394"/>
            <a:ext cx="8280920" cy="280076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800" b="1" i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+mn-lt"/>
                <a:cs typeface="+mn-cs"/>
              </a:rPr>
              <a:t>MODAL  VERBS</a:t>
            </a:r>
            <a:endParaRPr lang="ru-RU" sz="8800" b="1" i="1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rgbClr val="FFFF00"/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  <a:latin typeface="+mn-lt"/>
              <a:cs typeface="+mn-cs"/>
            </a:endParaRPr>
          </a:p>
        </p:txBody>
      </p:sp>
      <p:sp>
        <p:nvSpPr>
          <p:cNvPr id="13314" name="TextBox 5"/>
          <p:cNvSpPr txBox="1">
            <a:spLocks noChangeArrowheads="1"/>
          </p:cNvSpPr>
          <p:nvPr/>
        </p:nvSpPr>
        <p:spPr bwMode="auto">
          <a:xfrm>
            <a:off x="2414588" y="4797425"/>
            <a:ext cx="4608512" cy="52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>
                <a:solidFill>
                  <a:srgbClr val="7030A0"/>
                </a:solidFill>
                <a:latin typeface="a_CampusOtl3DShad"/>
              </a:rPr>
              <a:t>Спирина В.А.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68313" y="836613"/>
            <a:ext cx="2408237" cy="5046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992438" y="836613"/>
            <a:ext cx="1741487" cy="1368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Прямоугольник 3"/>
          <p:cNvSpPr/>
          <p:nvPr/>
        </p:nvSpPr>
        <p:spPr>
          <a:xfrm>
            <a:off x="3451515" y="3474259"/>
            <a:ext cx="886781" cy="1569660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9600" b="1" dirty="0">
                <a:ln w="11430"/>
                <a:solidFill>
                  <a:srgbClr val="00B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  <a:cs typeface="+mn-cs"/>
              </a:rPr>
              <a:t>=</a:t>
            </a:r>
            <a:endParaRPr lang="ru-RU" sz="9600" b="1" dirty="0">
              <a:ln w="11430"/>
              <a:solidFill>
                <a:srgbClr val="00B05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n-lt"/>
              <a:cs typeface="+mn-cs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932040" y="3597369"/>
            <a:ext cx="3860352" cy="1323439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0" b="1" dirty="0">
                <a:ln w="11430"/>
                <a:solidFill>
                  <a:srgbClr val="00B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  <a:cs typeface="+mn-cs"/>
              </a:rPr>
              <a:t>May not</a:t>
            </a:r>
            <a:endParaRPr lang="ru-RU" sz="8000" b="1" dirty="0">
              <a:ln w="11430"/>
              <a:solidFill>
                <a:srgbClr val="00B05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n-lt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7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7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4" dur="17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927475" y="1685925"/>
            <a:ext cx="2146300" cy="419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258888" y="1700213"/>
            <a:ext cx="2151062" cy="430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Прямоугольник 3"/>
          <p:cNvSpPr/>
          <p:nvPr/>
        </p:nvSpPr>
        <p:spPr>
          <a:xfrm>
            <a:off x="8100392" y="3284984"/>
            <a:ext cx="800219" cy="1569660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9600" b="1" cap="all" dirty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+mn-lt"/>
                <a:cs typeface="+mn-cs"/>
              </a:rPr>
              <a:t>?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6300192" y="3377413"/>
            <a:ext cx="1415773" cy="1569660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9600" b="1" cap="all" dirty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+mn-lt"/>
                <a:cs typeface="+mn-cs"/>
              </a:rPr>
              <a:t>…</a:t>
            </a:r>
            <a:endParaRPr lang="ru-RU" sz="9600" b="1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  <a:latin typeface="+mn-lt"/>
              <a:cs typeface="+mn-cs"/>
            </a:endParaRP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2195513" y="692150"/>
            <a:ext cx="4752975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b="1" i="1">
                <a:solidFill>
                  <a:srgbClr val="C00000"/>
                </a:solidFill>
                <a:latin typeface="Times New Roman" pitchFamily="18" charset="0"/>
              </a:rPr>
              <a:t>Поменяв слова местами,</a:t>
            </a:r>
            <a:endParaRPr lang="ru-RU" sz="2400" b="1">
              <a:solidFill>
                <a:srgbClr val="C00000"/>
              </a:solidFill>
              <a:latin typeface="Times New Roman" pitchFamily="18" charset="0"/>
            </a:endParaRPr>
          </a:p>
          <a:p>
            <a:r>
              <a:rPr lang="ru-RU" sz="2400" b="1" i="1">
                <a:solidFill>
                  <a:srgbClr val="C00000"/>
                </a:solidFill>
                <a:latin typeface="Times New Roman" pitchFamily="18" charset="0"/>
              </a:rPr>
              <a:t>Мы вопрос составим с вами</a:t>
            </a:r>
            <a:r>
              <a:rPr lang="ru-RU" b="1" i="1">
                <a:solidFill>
                  <a:srgbClr val="C00000"/>
                </a:solidFill>
                <a:latin typeface="Times New Roman" pitchFamily="18" charset="0"/>
              </a:rPr>
              <a:t>.</a:t>
            </a:r>
            <a:endParaRPr lang="ru-RU" b="1">
              <a:solidFill>
                <a:srgbClr val="C00000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1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1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395288" y="549275"/>
            <a:ext cx="6048375" cy="2584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b="1">
                <a:solidFill>
                  <a:srgbClr val="00B050"/>
                </a:solidFill>
                <a:latin typeface="Times New Roman" pitchFamily="18" charset="0"/>
              </a:rPr>
              <a:t>Скажите, что вы умеете  делать и чего не умеете </a:t>
            </a:r>
            <a:endParaRPr lang="ru-RU">
              <a:solidFill>
                <a:srgbClr val="00B050"/>
              </a:solidFill>
              <a:latin typeface="Times New Roman" pitchFamily="18" charset="0"/>
            </a:endParaRPr>
          </a:p>
          <a:p>
            <a:r>
              <a:rPr lang="ru-RU" b="1">
                <a:solidFill>
                  <a:srgbClr val="00B050"/>
                </a:solidFill>
                <a:latin typeface="Times New Roman" pitchFamily="18" charset="0"/>
              </a:rPr>
              <a:t> делать. Вам поможет </a:t>
            </a:r>
            <a:r>
              <a:rPr lang="en-US" b="1" i="1">
                <a:solidFill>
                  <a:srgbClr val="00B050"/>
                </a:solidFill>
                <a:latin typeface="Times New Roman" pitchFamily="18" charset="0"/>
              </a:rPr>
              <a:t>Can</a:t>
            </a:r>
            <a:r>
              <a:rPr lang="en-US" b="1">
                <a:solidFill>
                  <a:srgbClr val="00B050"/>
                </a:solidFill>
                <a:latin typeface="Times New Roman" pitchFamily="18" charset="0"/>
              </a:rPr>
              <a:t> </a:t>
            </a:r>
            <a:r>
              <a:rPr lang="ru-RU" b="1">
                <a:solidFill>
                  <a:srgbClr val="00B050"/>
                </a:solidFill>
                <a:latin typeface="Times New Roman" pitchFamily="18" charset="0"/>
              </a:rPr>
              <a:t>или </a:t>
            </a:r>
            <a:r>
              <a:rPr lang="en-US" b="1" i="1">
                <a:solidFill>
                  <a:srgbClr val="00B050"/>
                </a:solidFill>
                <a:latin typeface="Times New Roman" pitchFamily="18" charset="0"/>
              </a:rPr>
              <a:t>Can</a:t>
            </a:r>
            <a:r>
              <a:rPr lang="ru-RU" b="1" i="1">
                <a:solidFill>
                  <a:srgbClr val="00B050"/>
                </a:solidFill>
                <a:latin typeface="Times New Roman" pitchFamily="18" charset="0"/>
              </a:rPr>
              <a:t>’</a:t>
            </a:r>
            <a:r>
              <a:rPr lang="en-US" b="1" i="1">
                <a:solidFill>
                  <a:srgbClr val="00B050"/>
                </a:solidFill>
                <a:latin typeface="Times New Roman" pitchFamily="18" charset="0"/>
              </a:rPr>
              <a:t>t</a:t>
            </a:r>
            <a:r>
              <a:rPr lang="ru-RU" b="1" i="1">
                <a:solidFill>
                  <a:srgbClr val="00B050"/>
                </a:solidFill>
                <a:latin typeface="Times New Roman" pitchFamily="18" charset="0"/>
              </a:rPr>
              <a:t>.</a:t>
            </a:r>
            <a:endParaRPr lang="ru-RU">
              <a:solidFill>
                <a:srgbClr val="00B050"/>
              </a:solidFill>
              <a:latin typeface="Times New Roman" pitchFamily="18" charset="0"/>
            </a:endParaRPr>
          </a:p>
          <a:p>
            <a:r>
              <a:rPr lang="ru-RU">
                <a:latin typeface="Times New Roman" pitchFamily="18" charset="0"/>
              </a:rPr>
              <a:t> </a:t>
            </a:r>
          </a:p>
          <a:p>
            <a:r>
              <a:rPr lang="ru-RU" i="1">
                <a:solidFill>
                  <a:srgbClr val="7030A0"/>
                </a:solidFill>
                <a:latin typeface="Times New Roman" pitchFamily="18" charset="0"/>
              </a:rPr>
              <a:t>Образец</a:t>
            </a:r>
            <a:r>
              <a:rPr lang="en-US" i="1">
                <a:solidFill>
                  <a:srgbClr val="7030A0"/>
                </a:solidFill>
                <a:latin typeface="Times New Roman" pitchFamily="18" charset="0"/>
              </a:rPr>
              <a:t>:  to fly – I can swim, but I can’t fly.</a:t>
            </a:r>
            <a:endParaRPr lang="ru-RU">
              <a:solidFill>
                <a:srgbClr val="7030A0"/>
              </a:solidFill>
              <a:latin typeface="Times New Roman" pitchFamily="18" charset="0"/>
            </a:endParaRPr>
          </a:p>
          <a:p>
            <a:r>
              <a:rPr lang="en-US" i="1">
                <a:latin typeface="Times New Roman" pitchFamily="18" charset="0"/>
              </a:rPr>
              <a:t> </a:t>
            </a:r>
            <a:endParaRPr lang="ru-RU">
              <a:latin typeface="Times New Roman" pitchFamily="18" charset="0"/>
            </a:endParaRPr>
          </a:p>
          <a:p>
            <a:r>
              <a:rPr lang="en-US" b="1">
                <a:solidFill>
                  <a:srgbClr val="0070C0"/>
                </a:solidFill>
                <a:latin typeface="Times New Roman" pitchFamily="18" charset="0"/>
              </a:rPr>
              <a:t>to swim - …                             to dance…..</a:t>
            </a:r>
            <a:endParaRPr lang="ru-RU" b="1">
              <a:solidFill>
                <a:srgbClr val="0070C0"/>
              </a:solidFill>
              <a:latin typeface="Times New Roman" pitchFamily="18" charset="0"/>
            </a:endParaRPr>
          </a:p>
          <a:p>
            <a:r>
              <a:rPr lang="en-US" b="1">
                <a:solidFill>
                  <a:srgbClr val="0070C0"/>
                </a:solidFill>
                <a:latin typeface="Times New Roman" pitchFamily="18" charset="0"/>
              </a:rPr>
              <a:t>to read  -  …                            to play hockey…..</a:t>
            </a:r>
            <a:endParaRPr lang="ru-RU" b="1">
              <a:solidFill>
                <a:srgbClr val="0070C0"/>
              </a:solidFill>
              <a:latin typeface="Times New Roman" pitchFamily="18" charset="0"/>
            </a:endParaRPr>
          </a:p>
          <a:p>
            <a:r>
              <a:rPr lang="en-US" b="1">
                <a:solidFill>
                  <a:srgbClr val="0070C0"/>
                </a:solidFill>
                <a:latin typeface="Times New Roman" pitchFamily="18" charset="0"/>
              </a:rPr>
              <a:t>to ski   -  …                              to draw…..</a:t>
            </a:r>
            <a:endParaRPr lang="ru-RU" b="1">
              <a:solidFill>
                <a:srgbClr val="0070C0"/>
              </a:solidFill>
              <a:latin typeface="Times New Roman" pitchFamily="18" charset="0"/>
            </a:endParaRPr>
          </a:p>
          <a:p>
            <a:r>
              <a:rPr lang="en-US" b="1">
                <a:solidFill>
                  <a:srgbClr val="0070C0"/>
                </a:solidFill>
                <a:latin typeface="Times New Roman" pitchFamily="18" charset="0"/>
              </a:rPr>
              <a:t>to speak English</a:t>
            </a:r>
            <a:r>
              <a:rPr lang="ru-RU" b="1">
                <a:solidFill>
                  <a:srgbClr val="0070C0"/>
                </a:solidFill>
                <a:latin typeface="Times New Roman" pitchFamily="18" charset="0"/>
              </a:rPr>
              <a:t> -  …</a:t>
            </a:r>
            <a:r>
              <a:rPr lang="en-US" b="1">
                <a:solidFill>
                  <a:srgbClr val="0070C0"/>
                </a:solidFill>
                <a:latin typeface="Times New Roman" pitchFamily="18" charset="0"/>
              </a:rPr>
              <a:t>              to sing…..</a:t>
            </a:r>
            <a:endParaRPr lang="ru-RU" b="1">
              <a:solidFill>
                <a:srgbClr val="0070C0"/>
              </a:solidFill>
              <a:latin typeface="Times New Roman" pitchFamily="18" charset="0"/>
            </a:endParaRPr>
          </a:p>
        </p:txBody>
      </p:sp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2390775" y="3429000"/>
            <a:ext cx="619125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>
                <a:latin typeface="Times New Roman" pitchFamily="18" charset="0"/>
              </a:rPr>
              <a:t> </a:t>
            </a:r>
            <a:r>
              <a:rPr lang="ru-RU" b="1">
                <a:solidFill>
                  <a:srgbClr val="00B050"/>
                </a:solidFill>
                <a:latin typeface="Times New Roman" pitchFamily="18" charset="0"/>
              </a:rPr>
              <a:t>Скажите, что  вам можно  и чего нельзя делать.  Вам</a:t>
            </a:r>
            <a:r>
              <a:rPr lang="en-US" b="1">
                <a:solidFill>
                  <a:srgbClr val="00B050"/>
                </a:solidFill>
                <a:latin typeface="Times New Roman" pitchFamily="18" charset="0"/>
              </a:rPr>
              <a:t>      </a:t>
            </a:r>
            <a:endParaRPr lang="ru-RU" b="1">
              <a:solidFill>
                <a:srgbClr val="00B050"/>
              </a:solidFill>
              <a:latin typeface="Times New Roman" pitchFamily="18" charset="0"/>
            </a:endParaRPr>
          </a:p>
          <a:p>
            <a:r>
              <a:rPr lang="en-US" b="1">
                <a:solidFill>
                  <a:srgbClr val="00B050"/>
                </a:solidFill>
                <a:latin typeface="Times New Roman" pitchFamily="18" charset="0"/>
              </a:rPr>
              <a:t>                           </a:t>
            </a:r>
            <a:r>
              <a:rPr lang="ru-RU" b="1">
                <a:solidFill>
                  <a:srgbClr val="00B050"/>
                </a:solidFill>
                <a:latin typeface="Times New Roman" pitchFamily="18" charset="0"/>
              </a:rPr>
              <a:t>поможет </a:t>
            </a:r>
            <a:r>
              <a:rPr lang="en-US" b="1" i="1">
                <a:solidFill>
                  <a:srgbClr val="00B050"/>
                </a:solidFill>
                <a:latin typeface="Times New Roman" pitchFamily="18" charset="0"/>
              </a:rPr>
              <a:t> May</a:t>
            </a:r>
            <a:r>
              <a:rPr lang="en-US" b="1">
                <a:solidFill>
                  <a:srgbClr val="00B050"/>
                </a:solidFill>
                <a:latin typeface="Times New Roman" pitchFamily="18" charset="0"/>
              </a:rPr>
              <a:t> </a:t>
            </a:r>
            <a:r>
              <a:rPr lang="ru-RU" b="1">
                <a:solidFill>
                  <a:srgbClr val="00B050"/>
                </a:solidFill>
                <a:latin typeface="Times New Roman" pitchFamily="18" charset="0"/>
              </a:rPr>
              <a:t>или </a:t>
            </a:r>
            <a:r>
              <a:rPr lang="en-US" b="1" i="1">
                <a:solidFill>
                  <a:srgbClr val="00B050"/>
                </a:solidFill>
                <a:latin typeface="Times New Roman" pitchFamily="18" charset="0"/>
              </a:rPr>
              <a:t> May not.</a:t>
            </a:r>
            <a:endParaRPr lang="ru-RU" b="1">
              <a:solidFill>
                <a:srgbClr val="00B050"/>
              </a:solidFill>
              <a:latin typeface="Times New Roman" pitchFamily="18" charset="0"/>
            </a:endParaRPr>
          </a:p>
          <a:p>
            <a:r>
              <a:rPr lang="en-US" b="1" i="1">
                <a:solidFill>
                  <a:srgbClr val="00B050"/>
                </a:solidFill>
                <a:latin typeface="Times New Roman" pitchFamily="18" charset="0"/>
              </a:rPr>
              <a:t> </a:t>
            </a:r>
            <a:endParaRPr lang="ru-RU" b="1">
              <a:solidFill>
                <a:srgbClr val="00B050"/>
              </a:solidFill>
              <a:latin typeface="Times New Roman" pitchFamily="18" charset="0"/>
            </a:endParaRPr>
          </a:p>
          <a:p>
            <a:r>
              <a:rPr lang="en-US" b="1">
                <a:solidFill>
                  <a:srgbClr val="0070C0"/>
                </a:solidFill>
                <a:latin typeface="Times New Roman" pitchFamily="18" charset="0"/>
              </a:rPr>
              <a:t>to come home late - …</a:t>
            </a:r>
            <a:endParaRPr lang="ru-RU" b="1">
              <a:solidFill>
                <a:srgbClr val="0070C0"/>
              </a:solidFill>
              <a:latin typeface="Times New Roman" pitchFamily="18" charset="0"/>
            </a:endParaRPr>
          </a:p>
          <a:p>
            <a:r>
              <a:rPr lang="en-US" b="1">
                <a:solidFill>
                  <a:srgbClr val="0070C0"/>
                </a:solidFill>
                <a:latin typeface="Times New Roman" pitchFamily="18" charset="0"/>
              </a:rPr>
              <a:t>to drive a car  -  …</a:t>
            </a:r>
            <a:endParaRPr lang="ru-RU" b="1">
              <a:solidFill>
                <a:srgbClr val="0070C0"/>
              </a:solidFill>
              <a:latin typeface="Times New Roman" pitchFamily="18" charset="0"/>
            </a:endParaRPr>
          </a:p>
          <a:p>
            <a:r>
              <a:rPr lang="en-US" b="1">
                <a:solidFill>
                  <a:srgbClr val="0070C0"/>
                </a:solidFill>
                <a:latin typeface="Times New Roman" pitchFamily="18" charset="0"/>
              </a:rPr>
              <a:t>to ride a bike  -  …</a:t>
            </a:r>
            <a:endParaRPr lang="ru-RU" b="1">
              <a:solidFill>
                <a:srgbClr val="0070C0"/>
              </a:solidFill>
              <a:latin typeface="Times New Roman" pitchFamily="18" charset="0"/>
            </a:endParaRPr>
          </a:p>
          <a:p>
            <a:r>
              <a:rPr lang="en-US" b="1">
                <a:solidFill>
                  <a:srgbClr val="0070C0"/>
                </a:solidFill>
                <a:latin typeface="Times New Roman" pitchFamily="18" charset="0"/>
              </a:rPr>
              <a:t>to eat sweets -  …</a:t>
            </a:r>
            <a:endParaRPr lang="ru-RU" b="1">
              <a:solidFill>
                <a:srgbClr val="0070C0"/>
              </a:solidFill>
              <a:latin typeface="Times New Roman" pitchFamily="18" charset="0"/>
            </a:endParaRPr>
          </a:p>
          <a:p>
            <a:r>
              <a:rPr lang="en-US" b="1">
                <a:solidFill>
                  <a:srgbClr val="0070C0"/>
                </a:solidFill>
                <a:latin typeface="Times New Roman" pitchFamily="18" charset="0"/>
              </a:rPr>
              <a:t>to go for a long walk - …</a:t>
            </a:r>
            <a:endParaRPr lang="ru-RU" b="1">
              <a:solidFill>
                <a:srgbClr val="0070C0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12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900113" y="1557338"/>
            <a:ext cx="7596187" cy="2676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b="1">
                <a:solidFill>
                  <a:srgbClr val="00B050"/>
                </a:solidFill>
                <a:latin typeface="Times New Roman" pitchFamily="18" charset="0"/>
              </a:rPr>
              <a:t>Скажите , что  вы должны  и что не должны делать.  Вам</a:t>
            </a:r>
            <a:r>
              <a:rPr lang="en-US" sz="2400" b="1">
                <a:solidFill>
                  <a:srgbClr val="00B050"/>
                </a:solidFill>
                <a:latin typeface="Times New Roman" pitchFamily="18" charset="0"/>
              </a:rPr>
              <a:t>   </a:t>
            </a:r>
            <a:r>
              <a:rPr lang="ru-RU" sz="2400" b="1">
                <a:solidFill>
                  <a:srgbClr val="00B050"/>
                </a:solidFill>
                <a:latin typeface="Times New Roman" pitchFamily="18" charset="0"/>
              </a:rPr>
              <a:t>поможет </a:t>
            </a:r>
            <a:r>
              <a:rPr lang="en-US" sz="2400" b="1" i="1">
                <a:solidFill>
                  <a:srgbClr val="00B050"/>
                </a:solidFill>
                <a:latin typeface="Times New Roman" pitchFamily="18" charset="0"/>
              </a:rPr>
              <a:t> </a:t>
            </a:r>
            <a:r>
              <a:rPr lang="en-US" sz="2400" b="1" i="1" u="sng">
                <a:solidFill>
                  <a:srgbClr val="00B050"/>
                </a:solidFill>
                <a:latin typeface="Times New Roman" pitchFamily="18" charset="0"/>
              </a:rPr>
              <a:t>Must </a:t>
            </a:r>
            <a:r>
              <a:rPr lang="en-US" sz="2400" b="1">
                <a:solidFill>
                  <a:srgbClr val="00B050"/>
                </a:solidFill>
                <a:latin typeface="Times New Roman" pitchFamily="18" charset="0"/>
              </a:rPr>
              <a:t> </a:t>
            </a:r>
            <a:r>
              <a:rPr lang="ru-RU" sz="2400" b="1">
                <a:solidFill>
                  <a:srgbClr val="00B050"/>
                </a:solidFill>
                <a:latin typeface="Times New Roman" pitchFamily="18" charset="0"/>
              </a:rPr>
              <a:t>или </a:t>
            </a:r>
            <a:r>
              <a:rPr lang="en-US" sz="2400" b="1" i="1">
                <a:solidFill>
                  <a:srgbClr val="00B050"/>
                </a:solidFill>
                <a:latin typeface="Times New Roman" pitchFamily="18" charset="0"/>
              </a:rPr>
              <a:t> </a:t>
            </a:r>
            <a:r>
              <a:rPr lang="en-US" sz="2400" b="1" i="1" u="sng">
                <a:solidFill>
                  <a:srgbClr val="00B050"/>
                </a:solidFill>
                <a:latin typeface="Times New Roman" pitchFamily="18" charset="0"/>
              </a:rPr>
              <a:t>Must not (mustn’t).</a:t>
            </a:r>
            <a:endParaRPr lang="ru-RU" sz="2400" u="sng">
              <a:solidFill>
                <a:srgbClr val="00B050"/>
              </a:solidFill>
              <a:latin typeface="Times New Roman" pitchFamily="18" charset="0"/>
            </a:endParaRPr>
          </a:p>
          <a:p>
            <a:r>
              <a:rPr lang="en-US" sz="2400" b="1" i="1">
                <a:latin typeface="Times New Roman" pitchFamily="18" charset="0"/>
              </a:rPr>
              <a:t> </a:t>
            </a:r>
            <a:endParaRPr lang="ru-RU" sz="2400">
              <a:latin typeface="Times New Roman" pitchFamily="18" charset="0"/>
            </a:endParaRPr>
          </a:p>
          <a:p>
            <a:r>
              <a:rPr lang="en-US" sz="2400" b="1">
                <a:solidFill>
                  <a:srgbClr val="0070C0"/>
                </a:solidFill>
                <a:latin typeface="Times New Roman" pitchFamily="18" charset="0"/>
              </a:rPr>
              <a:t>To work much  -  …</a:t>
            </a:r>
            <a:endParaRPr lang="ru-RU" sz="2400" b="1">
              <a:solidFill>
                <a:srgbClr val="0070C0"/>
              </a:solidFill>
              <a:latin typeface="Times New Roman" pitchFamily="18" charset="0"/>
            </a:endParaRPr>
          </a:p>
          <a:p>
            <a:r>
              <a:rPr lang="en-US" sz="2400" b="1">
                <a:solidFill>
                  <a:srgbClr val="0070C0"/>
                </a:solidFill>
                <a:latin typeface="Times New Roman" pitchFamily="18" charset="0"/>
              </a:rPr>
              <a:t>To sleep all night  -  …</a:t>
            </a:r>
            <a:endParaRPr lang="ru-RU" sz="2400" b="1">
              <a:solidFill>
                <a:srgbClr val="0070C0"/>
              </a:solidFill>
              <a:latin typeface="Times New Roman" pitchFamily="18" charset="0"/>
            </a:endParaRPr>
          </a:p>
          <a:p>
            <a:r>
              <a:rPr lang="en-US" sz="2400" b="1">
                <a:solidFill>
                  <a:srgbClr val="0070C0"/>
                </a:solidFill>
                <a:latin typeface="Times New Roman" pitchFamily="18" charset="0"/>
              </a:rPr>
              <a:t>To read many books - …</a:t>
            </a:r>
            <a:endParaRPr lang="ru-RU" sz="2400" b="1">
              <a:solidFill>
                <a:srgbClr val="0070C0"/>
              </a:solidFill>
              <a:latin typeface="Times New Roman" pitchFamily="18" charset="0"/>
            </a:endParaRPr>
          </a:p>
          <a:p>
            <a:r>
              <a:rPr lang="en-US" sz="2400" b="1">
                <a:solidFill>
                  <a:srgbClr val="0070C0"/>
                </a:solidFill>
                <a:latin typeface="Times New Roman" pitchFamily="18" charset="0"/>
              </a:rPr>
              <a:t>To help mother</a:t>
            </a:r>
            <a:r>
              <a:rPr lang="ru-RU" sz="2400" b="1">
                <a:solidFill>
                  <a:srgbClr val="0070C0"/>
                </a:solidFill>
                <a:latin typeface="Times New Roman" pitchFamily="18" charset="0"/>
              </a:rPr>
              <a:t> -  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900113" y="620713"/>
            <a:ext cx="7272337" cy="203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b="1">
                <a:solidFill>
                  <a:srgbClr val="7030A0"/>
                </a:solidFill>
                <a:latin typeface="Times New Roman" pitchFamily="18" charset="0"/>
              </a:rPr>
              <a:t>а)  Переделайте предложения в отрицательную форму. Дайте </a:t>
            </a:r>
            <a:endParaRPr lang="ru-RU">
              <a:solidFill>
                <a:srgbClr val="7030A0"/>
              </a:solidFill>
              <a:latin typeface="Times New Roman" pitchFamily="18" charset="0"/>
            </a:endParaRPr>
          </a:p>
          <a:p>
            <a:r>
              <a:rPr lang="ru-RU" b="1">
                <a:solidFill>
                  <a:srgbClr val="7030A0"/>
                </a:solidFill>
                <a:latin typeface="Times New Roman" pitchFamily="18" charset="0"/>
              </a:rPr>
              <a:t>      полную и сокращенную формы глаголов с отрицанием.</a:t>
            </a:r>
            <a:endParaRPr lang="ru-RU">
              <a:solidFill>
                <a:srgbClr val="7030A0"/>
              </a:solidFill>
              <a:latin typeface="Times New Roman" pitchFamily="18" charset="0"/>
            </a:endParaRPr>
          </a:p>
          <a:p>
            <a:r>
              <a:rPr lang="ru-RU" b="1">
                <a:solidFill>
                  <a:srgbClr val="7030A0"/>
                </a:solidFill>
                <a:latin typeface="Times New Roman" pitchFamily="18" charset="0"/>
              </a:rPr>
              <a:t> б)  Задайте вопросы к предложениям.</a:t>
            </a:r>
            <a:endParaRPr lang="ru-RU">
              <a:solidFill>
                <a:srgbClr val="7030A0"/>
              </a:solidFill>
              <a:latin typeface="Times New Roman" pitchFamily="18" charset="0"/>
            </a:endParaRPr>
          </a:p>
          <a:p>
            <a:r>
              <a:rPr lang="ru-RU" b="1">
                <a:solidFill>
                  <a:srgbClr val="7030A0"/>
                </a:solidFill>
                <a:latin typeface="Times New Roman" pitchFamily="18" charset="0"/>
              </a:rPr>
              <a:t> </a:t>
            </a:r>
            <a:endParaRPr lang="ru-RU">
              <a:solidFill>
                <a:srgbClr val="7030A0"/>
              </a:solidFill>
              <a:latin typeface="Times New Roman" pitchFamily="18" charset="0"/>
            </a:endParaRPr>
          </a:p>
          <a:p>
            <a:r>
              <a:rPr lang="ru-RU" i="1">
                <a:solidFill>
                  <a:srgbClr val="00B050"/>
                </a:solidFill>
                <a:latin typeface="Times New Roman" pitchFamily="18" charset="0"/>
              </a:rPr>
              <a:t>       </a:t>
            </a:r>
            <a:r>
              <a:rPr lang="en-US" i="1">
                <a:solidFill>
                  <a:srgbClr val="00B050"/>
                </a:solidFill>
                <a:latin typeface="Times New Roman" pitchFamily="18" charset="0"/>
              </a:rPr>
              <a:t>Образец:  </a:t>
            </a:r>
            <a:r>
              <a:rPr lang="en-US" b="1">
                <a:solidFill>
                  <a:srgbClr val="00B050"/>
                </a:solidFill>
                <a:latin typeface="Times New Roman" pitchFamily="18" charset="0"/>
              </a:rPr>
              <a:t>     </a:t>
            </a:r>
            <a:r>
              <a:rPr lang="en-US" i="1">
                <a:solidFill>
                  <a:srgbClr val="00B050"/>
                </a:solidFill>
                <a:latin typeface="Times New Roman" pitchFamily="18" charset="0"/>
              </a:rPr>
              <a:t>He can speak English.  </a:t>
            </a:r>
            <a:endParaRPr lang="ru-RU" i="1">
              <a:solidFill>
                <a:srgbClr val="00B050"/>
              </a:solidFill>
              <a:latin typeface="Times New Roman" pitchFamily="18" charset="0"/>
            </a:endParaRPr>
          </a:p>
          <a:p>
            <a:r>
              <a:rPr lang="ru-RU" i="1">
                <a:solidFill>
                  <a:srgbClr val="00B050"/>
                </a:solidFill>
                <a:latin typeface="Times New Roman" pitchFamily="18" charset="0"/>
              </a:rPr>
              <a:t>                 </a:t>
            </a:r>
            <a:r>
              <a:rPr lang="en-US" i="1">
                <a:solidFill>
                  <a:srgbClr val="00B050"/>
                </a:solidFill>
                <a:latin typeface="Times New Roman" pitchFamily="18" charset="0"/>
              </a:rPr>
              <a:t> </a:t>
            </a:r>
            <a:r>
              <a:rPr lang="ru-RU" i="1">
                <a:solidFill>
                  <a:srgbClr val="00B050"/>
                </a:solidFill>
                <a:latin typeface="Times New Roman" pitchFamily="18" charset="0"/>
              </a:rPr>
              <a:t>           </a:t>
            </a:r>
            <a:r>
              <a:rPr lang="en-US" i="1">
                <a:solidFill>
                  <a:srgbClr val="00B050"/>
                </a:solidFill>
                <a:latin typeface="Times New Roman" pitchFamily="18" charset="0"/>
              </a:rPr>
              <a:t>a.  He can not (can’t) speak English.</a:t>
            </a:r>
            <a:endParaRPr lang="ru-RU">
              <a:solidFill>
                <a:srgbClr val="00B050"/>
              </a:solidFill>
              <a:latin typeface="Times New Roman" pitchFamily="18" charset="0"/>
            </a:endParaRPr>
          </a:p>
          <a:p>
            <a:r>
              <a:rPr lang="ru-RU" i="1">
                <a:solidFill>
                  <a:srgbClr val="00B050"/>
                </a:solidFill>
                <a:latin typeface="Times New Roman" pitchFamily="18" charset="0"/>
              </a:rPr>
              <a:t>                             в.   </a:t>
            </a:r>
            <a:r>
              <a:rPr lang="en-US" i="1">
                <a:solidFill>
                  <a:srgbClr val="00B050"/>
                </a:solidFill>
                <a:latin typeface="Times New Roman" pitchFamily="18" charset="0"/>
              </a:rPr>
              <a:t>Can he speak English?</a:t>
            </a:r>
            <a:endParaRPr lang="ru-RU">
              <a:solidFill>
                <a:srgbClr val="00B050"/>
              </a:solidFill>
              <a:latin typeface="Times New Roman" pitchFamily="18" charset="0"/>
            </a:endParaRP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1331913" y="2781300"/>
            <a:ext cx="6192837" cy="3170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 typeface="Impact" pitchFamily="34" charset="0"/>
              <a:buAutoNum type="arabicPeriod"/>
            </a:pPr>
            <a:r>
              <a:rPr lang="en-US" sz="2000" b="1">
                <a:solidFill>
                  <a:srgbClr val="C00000"/>
                </a:solidFill>
                <a:latin typeface="Times New Roman" pitchFamily="18" charset="0"/>
              </a:rPr>
              <a:t>Our friends can ski and skate well.</a:t>
            </a:r>
            <a:endParaRPr lang="ru-RU" sz="2000" b="1">
              <a:solidFill>
                <a:srgbClr val="C00000"/>
              </a:solidFill>
              <a:latin typeface="Times New Roman" pitchFamily="18" charset="0"/>
            </a:endParaRPr>
          </a:p>
          <a:p>
            <a:pPr marL="342900" indent="-342900">
              <a:buFont typeface="Impact" pitchFamily="34" charset="0"/>
              <a:buAutoNum type="arabicPeriod"/>
            </a:pPr>
            <a:r>
              <a:rPr lang="en-US" sz="2000" b="1">
                <a:solidFill>
                  <a:srgbClr val="C00000"/>
                </a:solidFill>
                <a:latin typeface="Times New Roman" pitchFamily="18" charset="0"/>
              </a:rPr>
              <a:t>You may take my bag.</a:t>
            </a:r>
            <a:endParaRPr lang="ru-RU" sz="2000" b="1">
              <a:solidFill>
                <a:srgbClr val="C00000"/>
              </a:solidFill>
              <a:latin typeface="Times New Roman" pitchFamily="18" charset="0"/>
            </a:endParaRPr>
          </a:p>
          <a:p>
            <a:pPr marL="342900" indent="-342900">
              <a:buFont typeface="Impact" pitchFamily="34" charset="0"/>
              <a:buAutoNum type="arabicPeriod"/>
            </a:pPr>
            <a:r>
              <a:rPr lang="en-US" sz="2000" b="1">
                <a:solidFill>
                  <a:srgbClr val="C00000"/>
                </a:solidFill>
                <a:latin typeface="Times New Roman" pitchFamily="18" charset="0"/>
              </a:rPr>
              <a:t>They must get up early.</a:t>
            </a:r>
            <a:endParaRPr lang="ru-RU" sz="2000" b="1">
              <a:solidFill>
                <a:srgbClr val="C00000"/>
              </a:solidFill>
              <a:latin typeface="Times New Roman" pitchFamily="18" charset="0"/>
            </a:endParaRPr>
          </a:p>
          <a:p>
            <a:pPr marL="342900" indent="-342900">
              <a:buFont typeface="Impact" pitchFamily="34" charset="0"/>
              <a:buAutoNum type="arabicPeriod"/>
            </a:pPr>
            <a:r>
              <a:rPr lang="en-US" sz="2000" b="1">
                <a:solidFill>
                  <a:srgbClr val="C00000"/>
                </a:solidFill>
                <a:latin typeface="Times New Roman" pitchFamily="18" charset="0"/>
              </a:rPr>
              <a:t>I can swim well.</a:t>
            </a:r>
            <a:endParaRPr lang="ru-RU" sz="2000" b="1">
              <a:solidFill>
                <a:srgbClr val="C00000"/>
              </a:solidFill>
              <a:latin typeface="Times New Roman" pitchFamily="18" charset="0"/>
            </a:endParaRPr>
          </a:p>
          <a:p>
            <a:pPr marL="342900" indent="-342900">
              <a:buFont typeface="Impact" pitchFamily="34" charset="0"/>
              <a:buAutoNum type="arabicPeriod"/>
            </a:pPr>
            <a:r>
              <a:rPr lang="en-US" sz="2000" b="1">
                <a:solidFill>
                  <a:srgbClr val="C00000"/>
                </a:solidFill>
                <a:latin typeface="Times New Roman" pitchFamily="18" charset="0"/>
              </a:rPr>
              <a:t>He may come in.</a:t>
            </a:r>
            <a:endParaRPr lang="ru-RU" sz="2000" b="1">
              <a:solidFill>
                <a:srgbClr val="C00000"/>
              </a:solidFill>
              <a:latin typeface="Times New Roman" pitchFamily="18" charset="0"/>
            </a:endParaRPr>
          </a:p>
          <a:p>
            <a:pPr marL="342900" indent="-342900">
              <a:buFont typeface="Impact" pitchFamily="34" charset="0"/>
              <a:buAutoNum type="arabicPeriod"/>
            </a:pPr>
            <a:r>
              <a:rPr lang="en-US" sz="2000" b="1">
                <a:solidFill>
                  <a:srgbClr val="C00000"/>
                </a:solidFill>
                <a:latin typeface="Times New Roman" pitchFamily="18" charset="0"/>
              </a:rPr>
              <a:t>You must read many books.</a:t>
            </a:r>
            <a:endParaRPr lang="ru-RU" sz="2000" b="1">
              <a:solidFill>
                <a:srgbClr val="C00000"/>
              </a:solidFill>
              <a:latin typeface="Times New Roman" pitchFamily="18" charset="0"/>
            </a:endParaRPr>
          </a:p>
          <a:p>
            <a:pPr marL="342900" indent="-342900">
              <a:buFont typeface="Impact" pitchFamily="34" charset="0"/>
              <a:buAutoNum type="arabicPeriod"/>
            </a:pPr>
            <a:r>
              <a:rPr lang="en-US" sz="2000" b="1">
                <a:solidFill>
                  <a:srgbClr val="C00000"/>
                </a:solidFill>
                <a:latin typeface="Times New Roman" pitchFamily="18" charset="0"/>
              </a:rPr>
              <a:t>Mary can play the piano.</a:t>
            </a:r>
            <a:endParaRPr lang="ru-RU" sz="2000" b="1">
              <a:solidFill>
                <a:srgbClr val="C00000"/>
              </a:solidFill>
              <a:latin typeface="Times New Roman" pitchFamily="18" charset="0"/>
            </a:endParaRPr>
          </a:p>
          <a:p>
            <a:pPr marL="342900" indent="-342900">
              <a:buFont typeface="Impact" pitchFamily="34" charset="0"/>
              <a:buAutoNum type="arabicPeriod"/>
            </a:pPr>
            <a:r>
              <a:rPr lang="en-US" sz="2000" b="1">
                <a:solidFill>
                  <a:srgbClr val="C00000"/>
                </a:solidFill>
                <a:latin typeface="Times New Roman" pitchFamily="18" charset="0"/>
              </a:rPr>
              <a:t>My cat can climb the tree.</a:t>
            </a:r>
            <a:endParaRPr lang="ru-RU" sz="2000" b="1">
              <a:solidFill>
                <a:srgbClr val="C00000"/>
              </a:solidFill>
              <a:latin typeface="Times New Roman" pitchFamily="18" charset="0"/>
            </a:endParaRPr>
          </a:p>
          <a:p>
            <a:pPr marL="342900" indent="-342900">
              <a:buFont typeface="Impact" pitchFamily="34" charset="0"/>
              <a:buAutoNum type="arabicPeriod"/>
            </a:pPr>
            <a:r>
              <a:rPr lang="en-US" sz="2000" b="1">
                <a:solidFill>
                  <a:srgbClr val="C00000"/>
                </a:solidFill>
                <a:latin typeface="Times New Roman" pitchFamily="18" charset="0"/>
              </a:rPr>
              <a:t>You may invite your friends.</a:t>
            </a:r>
            <a:endParaRPr lang="ru-RU" sz="2000" b="1">
              <a:solidFill>
                <a:srgbClr val="C00000"/>
              </a:solidFill>
              <a:latin typeface="Times New Roman" pitchFamily="18" charset="0"/>
            </a:endParaRPr>
          </a:p>
          <a:p>
            <a:pPr marL="342900" indent="-342900">
              <a:buFont typeface="Impact" pitchFamily="34" charset="0"/>
              <a:buAutoNum type="arabicPeriod"/>
            </a:pPr>
            <a:r>
              <a:rPr lang="en-US" sz="2000" b="1">
                <a:solidFill>
                  <a:srgbClr val="C00000"/>
                </a:solidFill>
                <a:latin typeface="Times New Roman" pitchFamily="18" charset="0"/>
              </a:rPr>
              <a:t>We must go there.</a:t>
            </a:r>
            <a:endParaRPr lang="ru-RU" sz="2000" b="1">
              <a:solidFill>
                <a:srgbClr val="C00000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7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7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17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00113" y="692150"/>
            <a:ext cx="7416800" cy="53244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C00000"/>
                </a:solidFill>
                <a:latin typeface="+mn-lt"/>
                <a:cs typeface="+mn-cs"/>
              </a:rPr>
              <a:t>Вставьте  </a:t>
            </a:r>
            <a:r>
              <a:rPr lang="en-US" sz="2400" b="1" dirty="0">
                <a:solidFill>
                  <a:srgbClr val="C00000"/>
                </a:solidFill>
                <a:latin typeface="+mn-lt"/>
                <a:cs typeface="+mn-cs"/>
              </a:rPr>
              <a:t>Can</a:t>
            </a:r>
            <a:r>
              <a:rPr lang="ru-RU" sz="2400" b="1" dirty="0">
                <a:solidFill>
                  <a:srgbClr val="C00000"/>
                </a:solidFill>
                <a:latin typeface="+mn-lt"/>
                <a:cs typeface="+mn-cs"/>
              </a:rPr>
              <a:t>, </a:t>
            </a:r>
            <a:r>
              <a:rPr lang="en-US" sz="2400" b="1" dirty="0">
                <a:solidFill>
                  <a:srgbClr val="C00000"/>
                </a:solidFill>
                <a:latin typeface="+mn-lt"/>
                <a:cs typeface="+mn-cs"/>
              </a:rPr>
              <a:t>May </a:t>
            </a:r>
            <a:r>
              <a:rPr lang="ru-RU" sz="2400" b="1" dirty="0">
                <a:solidFill>
                  <a:srgbClr val="C00000"/>
                </a:solidFill>
                <a:latin typeface="+mn-lt"/>
                <a:cs typeface="+mn-cs"/>
              </a:rPr>
              <a:t>или </a:t>
            </a:r>
            <a:r>
              <a:rPr lang="en-US" sz="2400" b="1" dirty="0">
                <a:solidFill>
                  <a:srgbClr val="C00000"/>
                </a:solidFill>
                <a:latin typeface="+mn-lt"/>
                <a:cs typeface="+mn-cs"/>
              </a:rPr>
              <a:t>Must</a:t>
            </a:r>
            <a:r>
              <a:rPr lang="ru-RU" sz="2400" b="1" dirty="0">
                <a:solidFill>
                  <a:srgbClr val="C00000"/>
                </a:solidFill>
                <a:latin typeface="+mn-lt"/>
                <a:cs typeface="+mn-cs"/>
              </a:rPr>
              <a:t>.</a:t>
            </a:r>
            <a:endParaRPr lang="en-US" sz="2400" b="1" dirty="0">
              <a:solidFill>
                <a:srgbClr val="C00000"/>
              </a:solidFill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800" dirty="0">
              <a:solidFill>
                <a:srgbClr val="C00000"/>
              </a:solidFill>
              <a:latin typeface="+mn-lt"/>
              <a:cs typeface="+mn-cs"/>
            </a:endParaRP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ru-RU" sz="2400" b="1" dirty="0">
                <a:latin typeface="+mn-lt"/>
                <a:cs typeface="+mn-cs"/>
              </a:rPr>
              <a:t> </a:t>
            </a:r>
            <a:r>
              <a:rPr lang="en-US" sz="2400" b="1" dirty="0">
                <a:solidFill>
                  <a:srgbClr val="7030A0"/>
                </a:solidFill>
                <a:latin typeface="+mn-lt"/>
                <a:cs typeface="+mn-cs"/>
              </a:rPr>
              <a:t>I </a:t>
            </a:r>
            <a:r>
              <a:rPr lang="en-US" sz="2400" b="1" dirty="0">
                <a:solidFill>
                  <a:srgbClr val="7030A0"/>
                </a:solidFill>
                <a:latin typeface="+mn-lt"/>
                <a:cs typeface="+mn-cs"/>
              </a:rPr>
              <a:t>…. buy fruit today.</a:t>
            </a:r>
            <a:endParaRPr lang="ru-RU" sz="2400" b="1" dirty="0">
              <a:solidFill>
                <a:srgbClr val="7030A0"/>
              </a:solidFill>
              <a:latin typeface="+mn-lt"/>
              <a:cs typeface="+mn-cs"/>
            </a:endParaRP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sz="2400" b="1" dirty="0">
                <a:solidFill>
                  <a:srgbClr val="7030A0"/>
                </a:solidFill>
                <a:latin typeface="+mn-lt"/>
                <a:cs typeface="+mn-cs"/>
              </a:rPr>
              <a:t>…. I see you mother?</a:t>
            </a:r>
            <a:endParaRPr lang="ru-RU" sz="2400" b="1" dirty="0">
              <a:solidFill>
                <a:srgbClr val="7030A0"/>
              </a:solidFill>
              <a:latin typeface="+mn-lt"/>
              <a:cs typeface="+mn-cs"/>
            </a:endParaRP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sz="2400" b="1" dirty="0">
                <a:solidFill>
                  <a:srgbClr val="7030A0"/>
                </a:solidFill>
                <a:latin typeface="+mn-lt"/>
                <a:cs typeface="+mn-cs"/>
              </a:rPr>
              <a:t>…. you show me this picture?</a:t>
            </a:r>
            <a:endParaRPr lang="ru-RU" sz="2400" b="1" dirty="0">
              <a:solidFill>
                <a:srgbClr val="7030A0"/>
              </a:solidFill>
              <a:latin typeface="+mn-lt"/>
              <a:cs typeface="+mn-cs"/>
            </a:endParaRP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sz="2400" b="1" dirty="0">
                <a:solidFill>
                  <a:srgbClr val="7030A0"/>
                </a:solidFill>
                <a:latin typeface="+mn-lt"/>
                <a:cs typeface="+mn-cs"/>
              </a:rPr>
              <a:t>You … not go there. They are bad people.</a:t>
            </a:r>
            <a:endParaRPr lang="ru-RU" sz="2400" b="1" dirty="0">
              <a:solidFill>
                <a:srgbClr val="7030A0"/>
              </a:solidFill>
              <a:latin typeface="+mn-lt"/>
              <a:cs typeface="+mn-cs"/>
            </a:endParaRP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sz="2400" b="1" dirty="0">
                <a:solidFill>
                  <a:srgbClr val="7030A0"/>
                </a:solidFill>
                <a:latin typeface="+mn-lt"/>
                <a:cs typeface="+mn-cs"/>
              </a:rPr>
              <a:t>My parents … phone me. I …not go for a walk.</a:t>
            </a:r>
            <a:endParaRPr lang="ru-RU" sz="2400" b="1" dirty="0">
              <a:solidFill>
                <a:srgbClr val="7030A0"/>
              </a:solidFill>
              <a:latin typeface="+mn-lt"/>
              <a:cs typeface="+mn-cs"/>
            </a:endParaRP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sz="2400" b="1" dirty="0">
                <a:solidFill>
                  <a:srgbClr val="7030A0"/>
                </a:solidFill>
                <a:latin typeface="+mn-lt"/>
                <a:cs typeface="+mn-cs"/>
              </a:rPr>
              <a:t>You …watch TV when you finish your work.</a:t>
            </a:r>
            <a:endParaRPr lang="ru-RU" sz="2400" b="1" dirty="0">
              <a:solidFill>
                <a:srgbClr val="7030A0"/>
              </a:solidFill>
              <a:latin typeface="+mn-lt"/>
              <a:cs typeface="+mn-cs"/>
            </a:endParaRP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sz="2400" b="1" dirty="0">
                <a:solidFill>
                  <a:srgbClr val="7030A0"/>
                </a:solidFill>
                <a:latin typeface="+mn-lt"/>
                <a:cs typeface="+mn-cs"/>
              </a:rPr>
              <a:t>They …not translate this text. It is difficult.</a:t>
            </a:r>
            <a:endParaRPr lang="ru-RU" sz="2400" b="1" dirty="0">
              <a:solidFill>
                <a:srgbClr val="7030A0"/>
              </a:solidFill>
              <a:latin typeface="+mn-lt"/>
              <a:cs typeface="+mn-cs"/>
            </a:endParaRP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sz="2400" b="1" dirty="0">
                <a:solidFill>
                  <a:srgbClr val="7030A0"/>
                </a:solidFill>
                <a:latin typeface="+mn-lt"/>
                <a:cs typeface="+mn-cs"/>
              </a:rPr>
              <a:t>You …work more.</a:t>
            </a:r>
            <a:endParaRPr lang="ru-RU" sz="2400" b="1" dirty="0">
              <a:solidFill>
                <a:srgbClr val="7030A0"/>
              </a:solidFill>
              <a:latin typeface="+mn-lt"/>
              <a:cs typeface="+mn-cs"/>
            </a:endParaRP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sz="2400" b="1" dirty="0">
                <a:solidFill>
                  <a:srgbClr val="7030A0"/>
                </a:solidFill>
                <a:latin typeface="+mn-lt"/>
                <a:cs typeface="+mn-cs"/>
              </a:rPr>
              <a:t>…he go home? It is 6 o’clock.</a:t>
            </a:r>
            <a:endParaRPr lang="ru-RU" sz="2400" b="1" dirty="0">
              <a:solidFill>
                <a:srgbClr val="7030A0"/>
              </a:solidFill>
              <a:latin typeface="+mn-lt"/>
              <a:cs typeface="+mn-cs"/>
            </a:endParaRP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sz="2400" b="1" dirty="0">
                <a:solidFill>
                  <a:srgbClr val="7030A0"/>
                </a:solidFill>
                <a:latin typeface="+mn-lt"/>
                <a:cs typeface="+mn-cs"/>
              </a:rPr>
              <a:t>… I ask you to play the piano? – I’m sorry but I </a:t>
            </a:r>
            <a:r>
              <a:rPr lang="en-US" sz="2400" b="1" dirty="0">
                <a:solidFill>
                  <a:srgbClr val="7030A0"/>
                </a:solidFill>
                <a:latin typeface="+mn-lt"/>
                <a:cs typeface="+mn-cs"/>
              </a:rPr>
              <a:t>….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endParaRPr lang="en-US" sz="2400" b="1" dirty="0">
              <a:solidFill>
                <a:srgbClr val="7030A0"/>
              </a:solidFill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400" b="1" dirty="0">
              <a:solidFill>
                <a:srgbClr val="7030A0"/>
              </a:solidFill>
              <a:latin typeface="+mn-lt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7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>
            <a:spLocks noChangeArrowheads="1"/>
          </p:cNvSpPr>
          <p:nvPr/>
        </p:nvSpPr>
        <p:spPr bwMode="auto">
          <a:xfrm>
            <a:off x="611188" y="1084263"/>
            <a:ext cx="2376487" cy="424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5400" b="1">
                <a:solidFill>
                  <a:srgbClr val="00B050"/>
                </a:solidFill>
                <a:latin typeface="Times New Roman" pitchFamily="18" charset="0"/>
              </a:rPr>
              <a:t>What</a:t>
            </a:r>
            <a:endParaRPr lang="ru-RU" sz="5400">
              <a:solidFill>
                <a:srgbClr val="00B050"/>
              </a:solidFill>
              <a:latin typeface="Times New Roman" pitchFamily="18" charset="0"/>
            </a:endParaRPr>
          </a:p>
          <a:p>
            <a:r>
              <a:rPr lang="en-US" sz="5400" b="1">
                <a:solidFill>
                  <a:srgbClr val="00B050"/>
                </a:solidFill>
                <a:latin typeface="Times New Roman" pitchFamily="18" charset="0"/>
              </a:rPr>
              <a:t>Where</a:t>
            </a:r>
            <a:endParaRPr lang="ru-RU" sz="5400">
              <a:solidFill>
                <a:srgbClr val="00B050"/>
              </a:solidFill>
              <a:latin typeface="Times New Roman" pitchFamily="18" charset="0"/>
            </a:endParaRPr>
          </a:p>
          <a:p>
            <a:r>
              <a:rPr lang="en-US" sz="5400" b="1">
                <a:solidFill>
                  <a:srgbClr val="00B050"/>
                </a:solidFill>
                <a:latin typeface="Times New Roman" pitchFamily="18" charset="0"/>
              </a:rPr>
              <a:t>When</a:t>
            </a:r>
            <a:endParaRPr lang="ru-RU" sz="5400">
              <a:solidFill>
                <a:srgbClr val="00B050"/>
              </a:solidFill>
              <a:latin typeface="Times New Roman" pitchFamily="18" charset="0"/>
            </a:endParaRPr>
          </a:p>
          <a:p>
            <a:r>
              <a:rPr lang="en-US" sz="5400" b="1">
                <a:solidFill>
                  <a:srgbClr val="00B050"/>
                </a:solidFill>
                <a:latin typeface="Times New Roman" pitchFamily="18" charset="0"/>
              </a:rPr>
              <a:t>Why</a:t>
            </a:r>
            <a:endParaRPr lang="ru-RU" sz="5400">
              <a:solidFill>
                <a:srgbClr val="00B050"/>
              </a:solidFill>
              <a:latin typeface="Times New Roman" pitchFamily="18" charset="0"/>
            </a:endParaRPr>
          </a:p>
          <a:p>
            <a:r>
              <a:rPr lang="en-US" sz="5400" b="1">
                <a:solidFill>
                  <a:srgbClr val="00B050"/>
                </a:solidFill>
                <a:latin typeface="Times New Roman" pitchFamily="18" charset="0"/>
              </a:rPr>
              <a:t>How</a:t>
            </a:r>
            <a:endParaRPr lang="ru-RU" sz="5400">
              <a:solidFill>
                <a:srgbClr val="00B050"/>
              </a:solidFill>
              <a:latin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884292" y="2432416"/>
            <a:ext cx="886781" cy="156966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96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reflection blurRad="12700" stA="28000" endPos="45000" dist="1000" dir="5400000" sy="-100000" algn="bl" rotWithShape="0"/>
                </a:effectLst>
                <a:latin typeface="+mn-lt"/>
                <a:cs typeface="+mn-cs"/>
              </a:rPr>
              <a:t>+</a:t>
            </a:r>
            <a:endParaRPr lang="ru-RU" sz="96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C00000"/>
              </a:solidFill>
              <a:effectLst>
                <a:reflection blurRad="12700" stA="28000" endPos="45000" dist="1000" dir="5400000" sy="-100000" algn="bl" rotWithShape="0"/>
              </a:effectLst>
              <a:latin typeface="+mn-lt"/>
              <a:cs typeface="+mn-cs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771073" y="2330883"/>
            <a:ext cx="5337487" cy="1754326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b="1" dirty="0">
                <a:solidFill>
                  <a:srgbClr val="C00000"/>
                </a:solidFill>
                <a:latin typeface="+mn-lt"/>
                <a:cs typeface="+mn-cs"/>
              </a:rPr>
              <a:t>Вопросительное предложение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7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55576" y="692696"/>
            <a:ext cx="2167581" cy="1569660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9600" b="1" dirty="0">
                <a:ln w="50800"/>
                <a:solidFill>
                  <a:srgbClr val="0070C0"/>
                </a:solidFill>
                <a:latin typeface="+mn-lt"/>
                <a:cs typeface="+mn-cs"/>
              </a:rPr>
              <a:t>Но:</a:t>
            </a:r>
            <a:endParaRPr lang="ru-RU" sz="9600" b="1" dirty="0">
              <a:ln w="50800"/>
              <a:solidFill>
                <a:srgbClr val="0070C0"/>
              </a:solidFill>
              <a:latin typeface="+mn-lt"/>
              <a:cs typeface="+mn-cs"/>
            </a:endParaRPr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1606550" y="2781300"/>
            <a:ext cx="60960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 b="1">
                <a:latin typeface="Times New Roman" pitchFamily="18" charset="0"/>
              </a:rPr>
              <a:t>We can go to New York this year</a:t>
            </a:r>
            <a:r>
              <a:rPr lang="en-US">
                <a:latin typeface="Times New Roman" pitchFamily="18" charset="0"/>
              </a:rPr>
              <a:t>.</a:t>
            </a:r>
            <a:endParaRPr lang="ru-RU">
              <a:latin typeface="Times New Roman" pitchFamily="18" charset="0"/>
            </a:endParaRP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1692275" y="3570288"/>
            <a:ext cx="935038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 b="1">
                <a:solidFill>
                  <a:srgbClr val="7030A0"/>
                </a:solidFill>
                <a:latin typeface="Times New Roman" pitchFamily="18" charset="0"/>
              </a:rPr>
              <a:t>We</a:t>
            </a:r>
            <a:endParaRPr lang="ru-RU" sz="3200">
              <a:solidFill>
                <a:srgbClr val="7030A0"/>
              </a:solidFill>
              <a:latin typeface="Times New Roman" pitchFamily="18" charset="0"/>
            </a:endParaRP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2411413" y="3565525"/>
            <a:ext cx="5545137" cy="585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 b="1">
                <a:solidFill>
                  <a:srgbClr val="7030A0"/>
                </a:solidFill>
                <a:latin typeface="Times New Roman" pitchFamily="18" charset="0"/>
              </a:rPr>
              <a:t>can go to New York this year.</a:t>
            </a:r>
            <a:endParaRPr lang="ru-RU" sz="3200" b="1">
              <a:solidFill>
                <a:srgbClr val="7030A0"/>
              </a:solidFill>
              <a:latin typeface="Times New Roman" pitchFamily="18" charset="0"/>
            </a:endParaRPr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1047750" y="3570288"/>
            <a:ext cx="111125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 b="1">
                <a:solidFill>
                  <a:srgbClr val="00B050"/>
                </a:solidFill>
                <a:latin typeface="Times New Roman" pitchFamily="18" charset="0"/>
              </a:rPr>
              <a:t>Who</a:t>
            </a:r>
            <a:endParaRPr lang="ru-RU" sz="3200" b="1">
              <a:solidFill>
                <a:srgbClr val="00B050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1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822" tmFilter="0,0; 0.14,0.31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+0.2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78">
                                          <p:stCondLst>
                                            <p:cond delay="182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.0,0.0;0.25,0.07;0.50,0.2;0.75,0.467;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0.026"/>
                                          </p:val>
                                        </p:tav>
                                        <p:tav tm="10000">
                                          <p:val>
                                            <p:strVal val="ppt_y+0.052"/>
                                          </p:val>
                                        </p:tav>
                                        <p:tav tm="15000">
                                          <p:val>
                                            <p:strVal val="ppt_y+0.078"/>
                                          </p:val>
                                        </p:tav>
                                        <p:tav tm="20000">
                                          <p:val>
                                            <p:strVal val="ppt_y+0.103"/>
                                          </p:val>
                                        </p:tav>
                                        <p:tav tm="30000">
                                          <p:val>
                                            <p:strVal val="ppt_y+0.151"/>
                                          </p:val>
                                        </p:tav>
                                        <p:tav tm="40000">
                                          <p:val>
                                            <p:strVal val="ppt_y+0.196"/>
                                          </p:val>
                                        </p:tav>
                                        <p:tav tm="50000">
                                          <p:val>
                                            <p:strVal val="ppt_y+0.236"/>
                                          </p:val>
                                        </p:tav>
                                        <p:tav tm="60000">
                                          <p:val>
                                            <p:strVal val="ppt_y+0.270"/>
                                          </p:val>
                                        </p:tav>
                                        <p:tav tm="70000">
                                          <p:val>
                                            <p:strVal val="ppt_y+0.297"/>
                                          </p:val>
                                        </p:tav>
                                        <p:tav tm="80000">
                                          <p:val>
                                            <p:strVal val="ppt_y+0.317"/>
                                          </p:val>
                                        </p:tav>
                                        <p:tav tm="90000">
                                          <p:val>
                                            <p:strVal val="ppt_y+0.329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33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111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37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123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ppt_h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62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64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1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1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1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8" grpId="0"/>
      <p:bldP spid="9" grpId="0"/>
      <p:bldP spid="10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258888" y="836613"/>
            <a:ext cx="6985000" cy="48021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7030A0"/>
                </a:solidFill>
                <a:latin typeface="+mn-lt"/>
                <a:cs typeface="+mn-cs"/>
              </a:rPr>
              <a:t>К каждому предложению задайте как можно больше вопросов.</a:t>
            </a:r>
            <a:endParaRPr lang="ru-RU" sz="2400" dirty="0">
              <a:solidFill>
                <a:srgbClr val="7030A0"/>
              </a:solidFill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latin typeface="+mn-lt"/>
                <a:cs typeface="+mn-cs"/>
              </a:rPr>
              <a:t>  </a:t>
            </a:r>
            <a:r>
              <a:rPr lang="ru-RU" i="1" dirty="0">
                <a:latin typeface="+mn-lt"/>
                <a:cs typeface="+mn-cs"/>
              </a:rPr>
              <a:t> </a:t>
            </a:r>
            <a:endParaRPr lang="ru-RU" dirty="0">
              <a:latin typeface="+mn-lt"/>
              <a:cs typeface="+mn-cs"/>
            </a:endParaRP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sz="2400" b="1" dirty="0">
                <a:solidFill>
                  <a:srgbClr val="00B050"/>
                </a:solidFill>
                <a:latin typeface="+mn-lt"/>
                <a:cs typeface="+mn-cs"/>
              </a:rPr>
              <a:t>We can go to New York this year.</a:t>
            </a:r>
            <a:endParaRPr lang="ru-RU" sz="2400" b="1" dirty="0">
              <a:solidFill>
                <a:srgbClr val="00B050"/>
              </a:solidFill>
              <a:latin typeface="+mn-lt"/>
              <a:cs typeface="+mn-cs"/>
            </a:endParaRP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sz="2400" b="1" dirty="0">
                <a:solidFill>
                  <a:srgbClr val="00B050"/>
                </a:solidFill>
                <a:latin typeface="+mn-lt"/>
                <a:cs typeface="+mn-cs"/>
              </a:rPr>
              <a:t>You must listen to your teacher at lessons.</a:t>
            </a:r>
            <a:endParaRPr lang="ru-RU" sz="2400" b="1" dirty="0">
              <a:solidFill>
                <a:srgbClr val="00B050"/>
              </a:solidFill>
              <a:latin typeface="+mn-lt"/>
              <a:cs typeface="+mn-cs"/>
            </a:endParaRP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sz="2400" b="1" dirty="0">
                <a:solidFill>
                  <a:srgbClr val="00B050"/>
                </a:solidFill>
                <a:latin typeface="+mn-lt"/>
                <a:cs typeface="+mn-cs"/>
              </a:rPr>
              <a:t>She must be at home in the evening.</a:t>
            </a:r>
            <a:endParaRPr lang="ru-RU" sz="2400" b="1" dirty="0">
              <a:solidFill>
                <a:srgbClr val="00B050"/>
              </a:solidFill>
              <a:latin typeface="+mn-lt"/>
              <a:cs typeface="+mn-cs"/>
            </a:endParaRP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sz="2400" b="1" dirty="0">
                <a:solidFill>
                  <a:srgbClr val="00B050"/>
                </a:solidFill>
                <a:latin typeface="+mn-lt"/>
                <a:cs typeface="+mn-cs"/>
              </a:rPr>
              <a:t>They may watch TV after school.</a:t>
            </a:r>
            <a:endParaRPr lang="ru-RU" sz="2400" b="1" dirty="0">
              <a:solidFill>
                <a:srgbClr val="00B050"/>
              </a:solidFill>
              <a:latin typeface="+mn-lt"/>
              <a:cs typeface="+mn-cs"/>
            </a:endParaRP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sz="2400" b="1" dirty="0">
                <a:solidFill>
                  <a:srgbClr val="00B050"/>
                </a:solidFill>
                <a:latin typeface="+mn-lt"/>
                <a:cs typeface="+mn-cs"/>
              </a:rPr>
              <a:t>He can help you to do your homework.</a:t>
            </a:r>
            <a:endParaRPr lang="ru-RU" sz="2400" b="1" dirty="0">
              <a:solidFill>
                <a:srgbClr val="00B050"/>
              </a:solidFill>
              <a:latin typeface="+mn-lt"/>
              <a:cs typeface="+mn-cs"/>
            </a:endParaRP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sz="2400" b="1" dirty="0">
                <a:solidFill>
                  <a:srgbClr val="00B050"/>
                </a:solidFill>
                <a:latin typeface="+mn-lt"/>
                <a:cs typeface="+mn-cs"/>
              </a:rPr>
              <a:t>Bill can’t read the text. It is difficult.</a:t>
            </a:r>
            <a:endParaRPr lang="ru-RU" sz="2400" b="1" dirty="0">
              <a:solidFill>
                <a:srgbClr val="00B050"/>
              </a:solidFill>
              <a:latin typeface="+mn-lt"/>
              <a:cs typeface="+mn-cs"/>
            </a:endParaRP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sz="2400" b="1" dirty="0">
                <a:solidFill>
                  <a:srgbClr val="00B050"/>
                </a:solidFill>
                <a:latin typeface="+mn-lt"/>
                <a:cs typeface="+mn-cs"/>
              </a:rPr>
              <a:t>You may  go to the stadium to play football.</a:t>
            </a:r>
            <a:endParaRPr lang="ru-RU" sz="2400" b="1" dirty="0">
              <a:solidFill>
                <a:srgbClr val="00B050"/>
              </a:solidFill>
              <a:latin typeface="+mn-lt"/>
              <a:cs typeface="+mn-cs"/>
            </a:endParaRP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sz="2400" b="1" dirty="0">
                <a:solidFill>
                  <a:srgbClr val="00B050"/>
                </a:solidFill>
                <a:latin typeface="+mn-lt"/>
                <a:cs typeface="+mn-cs"/>
              </a:rPr>
              <a:t>Kate must give me my money.</a:t>
            </a:r>
            <a:endParaRPr lang="ru-RU" sz="2400" b="1" dirty="0">
              <a:solidFill>
                <a:srgbClr val="00B050"/>
              </a:solidFill>
              <a:latin typeface="+mn-lt"/>
              <a:cs typeface="+mn-cs"/>
            </a:endParaRP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sz="2400" b="1" dirty="0">
                <a:solidFill>
                  <a:srgbClr val="00B050"/>
                </a:solidFill>
                <a:latin typeface="+mn-lt"/>
                <a:cs typeface="+mn-cs"/>
              </a:rPr>
              <a:t>Children mustn’t play in the street.</a:t>
            </a:r>
            <a:endParaRPr lang="ru-RU" sz="2400" b="1" dirty="0">
              <a:solidFill>
                <a:srgbClr val="00B050"/>
              </a:solidFill>
              <a:latin typeface="+mn-lt"/>
              <a:cs typeface="+mn-cs"/>
            </a:endParaRP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sz="2400" b="1" dirty="0">
                <a:solidFill>
                  <a:srgbClr val="00B050"/>
                </a:solidFill>
                <a:latin typeface="+mn-lt"/>
                <a:cs typeface="+mn-cs"/>
              </a:rPr>
              <a:t>My brother is a sportsman. He can swim well.</a:t>
            </a:r>
            <a:endParaRPr lang="ru-RU" sz="2400" b="1" dirty="0">
              <a:solidFill>
                <a:srgbClr val="00B050"/>
              </a:solidFill>
              <a:latin typeface="+mn-lt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2078292"/>
            <a:ext cx="8700843" cy="1569660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9600" b="1" cap="all" dirty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+mn-lt"/>
                <a:cs typeface="+mn-cs"/>
              </a:rPr>
              <a:t>Well  done !</a:t>
            </a:r>
            <a:endParaRPr lang="ru-RU" sz="9600" b="1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  <a:latin typeface="+mn-lt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971550" y="1011238"/>
            <a:ext cx="5400675" cy="1938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b="1">
                <a:solidFill>
                  <a:srgbClr val="7030A0"/>
                </a:solidFill>
                <a:latin typeface="Arial Black" pitchFamily="34" charset="0"/>
              </a:rPr>
              <a:t>В королевском дворце живут также  Их Высочества королевские дети:</a:t>
            </a:r>
          </a:p>
          <a:p>
            <a:r>
              <a:rPr lang="ru-RU" sz="2400" b="1">
                <a:solidFill>
                  <a:srgbClr val="7030A0"/>
                </a:solidFill>
                <a:latin typeface="Arial Black" pitchFamily="34" charset="0"/>
              </a:rPr>
              <a:t>принцесса </a:t>
            </a:r>
            <a:r>
              <a:rPr lang="en-US" sz="2400" b="1">
                <a:solidFill>
                  <a:srgbClr val="FF0000"/>
                </a:solidFill>
                <a:latin typeface="Arial Black" pitchFamily="34" charset="0"/>
              </a:rPr>
              <a:t>Can</a:t>
            </a:r>
            <a:r>
              <a:rPr lang="en-US" sz="2400" b="1">
                <a:solidFill>
                  <a:srgbClr val="7030A0"/>
                </a:solidFill>
                <a:latin typeface="Arial Black" pitchFamily="34" charset="0"/>
              </a:rPr>
              <a:t> , </a:t>
            </a:r>
            <a:r>
              <a:rPr lang="ru-RU" sz="2400" b="1">
                <a:solidFill>
                  <a:srgbClr val="7030A0"/>
                </a:solidFill>
                <a:latin typeface="Arial Black" pitchFamily="34" charset="0"/>
              </a:rPr>
              <a:t>принц </a:t>
            </a:r>
            <a:r>
              <a:rPr lang="en-US" sz="2400" b="1">
                <a:solidFill>
                  <a:srgbClr val="00B050"/>
                </a:solidFill>
                <a:latin typeface="Arial Black" pitchFamily="34" charset="0"/>
              </a:rPr>
              <a:t>May</a:t>
            </a:r>
            <a:r>
              <a:rPr lang="en-US" sz="2400" b="1">
                <a:solidFill>
                  <a:srgbClr val="7030A0"/>
                </a:solidFill>
                <a:latin typeface="Arial Black" pitchFamily="34" charset="0"/>
              </a:rPr>
              <a:t> </a:t>
            </a:r>
            <a:r>
              <a:rPr lang="ru-RU" sz="2400" b="1">
                <a:solidFill>
                  <a:srgbClr val="7030A0"/>
                </a:solidFill>
                <a:latin typeface="Arial Black" pitchFamily="34" charset="0"/>
              </a:rPr>
              <a:t>и принц </a:t>
            </a:r>
            <a:r>
              <a:rPr lang="en-US" sz="2400" b="1">
                <a:solidFill>
                  <a:srgbClr val="0070C0"/>
                </a:solidFill>
                <a:latin typeface="Arial Black" pitchFamily="34" charset="0"/>
              </a:rPr>
              <a:t>Must</a:t>
            </a:r>
            <a:r>
              <a:rPr lang="en-US" sz="2400" b="1">
                <a:solidFill>
                  <a:srgbClr val="7030A0"/>
                </a:solidFill>
                <a:latin typeface="Arial Black" pitchFamily="34" charset="0"/>
              </a:rPr>
              <a:t>.</a:t>
            </a:r>
            <a:endParaRPr lang="ru-RU" sz="2400" b="1">
              <a:solidFill>
                <a:srgbClr val="7030A0"/>
              </a:solidFill>
              <a:latin typeface="Arial Black" pitchFamily="34" charset="0"/>
            </a:endParaRPr>
          </a:p>
        </p:txBody>
      </p:sp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2916238" y="3644900"/>
            <a:ext cx="5040312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b="1">
                <a:solidFill>
                  <a:srgbClr val="002060"/>
                </a:solidFill>
                <a:latin typeface="Arial Black" pitchFamily="34" charset="0"/>
              </a:rPr>
              <a:t>Хотя Их Высочества –родные сестра и братья, у них разные характеры.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7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extBox 1"/>
          <p:cNvSpPr txBox="1">
            <a:spLocks noChangeArrowheads="1"/>
          </p:cNvSpPr>
          <p:nvPr/>
        </p:nvSpPr>
        <p:spPr bwMode="auto">
          <a:xfrm>
            <a:off x="1763713" y="627063"/>
            <a:ext cx="4752975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000" b="1">
                <a:latin typeface="a_CampusOtl3DShad"/>
              </a:rPr>
              <a:t>Источники:</a:t>
            </a:r>
          </a:p>
        </p:txBody>
      </p:sp>
      <p:sp>
        <p:nvSpPr>
          <p:cNvPr id="32770" name="TextBox 2"/>
          <p:cNvSpPr txBox="1">
            <a:spLocks noChangeArrowheads="1"/>
          </p:cNvSpPr>
          <p:nvPr/>
        </p:nvSpPr>
        <p:spPr bwMode="auto">
          <a:xfrm>
            <a:off x="1476375" y="2349500"/>
            <a:ext cx="3455988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ru-RU">
              <a:latin typeface="Times New Roman" pitchFamily="18" charset="0"/>
            </a:endParaRPr>
          </a:p>
        </p:txBody>
      </p:sp>
      <p:pic>
        <p:nvPicPr>
          <p:cNvPr id="4" name="Picture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55688" y="1773238"/>
            <a:ext cx="3228975" cy="3959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2772" name="TextBox 4"/>
          <p:cNvSpPr txBox="1">
            <a:spLocks noChangeArrowheads="1"/>
          </p:cNvSpPr>
          <p:nvPr/>
        </p:nvSpPr>
        <p:spPr bwMode="auto">
          <a:xfrm>
            <a:off x="4924425" y="2133600"/>
            <a:ext cx="3384550" cy="2676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ru-RU" sz="2800">
                <a:solidFill>
                  <a:srgbClr val="7030A0"/>
                </a:solidFill>
                <a:latin typeface="Arial Black" pitchFamily="34" charset="0"/>
              </a:rPr>
              <a:t>Каркусова Д.М  «English Grammar Land»</a:t>
            </a:r>
          </a:p>
          <a:p>
            <a:pPr algn="ctr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ru-RU" sz="2800">
                <a:solidFill>
                  <a:srgbClr val="7030A0"/>
                </a:solidFill>
                <a:latin typeface="Arial Black" pitchFamily="34" charset="0"/>
              </a:rPr>
              <a:t>Издательство «Каро»</a:t>
            </a:r>
          </a:p>
          <a:p>
            <a:pPr algn="ctr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ru-RU" sz="2800">
                <a:solidFill>
                  <a:srgbClr val="7030A0"/>
                </a:solidFill>
                <a:latin typeface="Arial Black" pitchFamily="34" charset="0"/>
              </a:rPr>
              <a:t>2003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374650" y="981075"/>
            <a:ext cx="5329238" cy="2676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 u="sng">
                <a:solidFill>
                  <a:srgbClr val="FF0000"/>
                </a:solidFill>
                <a:latin typeface="Arial Black" pitchFamily="34" charset="0"/>
              </a:rPr>
              <a:t>Can</a:t>
            </a:r>
            <a:r>
              <a:rPr lang="ru-RU" sz="2400">
                <a:solidFill>
                  <a:srgbClr val="C00000"/>
                </a:solidFill>
                <a:latin typeface="Arial Black" pitchFamily="34" charset="0"/>
              </a:rPr>
              <a:t>,</a:t>
            </a:r>
            <a:r>
              <a:rPr lang="ru-RU" sz="2400">
                <a:solidFill>
                  <a:srgbClr val="00B050"/>
                </a:solidFill>
                <a:latin typeface="Arial Black" pitchFamily="34" charset="0"/>
              </a:rPr>
              <a:t> </a:t>
            </a:r>
            <a:r>
              <a:rPr lang="ru-RU" sz="2400">
                <a:solidFill>
                  <a:srgbClr val="C00000"/>
                </a:solidFill>
                <a:latin typeface="Arial Black" pitchFamily="34" charset="0"/>
              </a:rPr>
              <a:t>конечно, хвастунишка,</a:t>
            </a:r>
          </a:p>
          <a:p>
            <a:r>
              <a:rPr lang="ru-RU" sz="2400">
                <a:solidFill>
                  <a:srgbClr val="C00000"/>
                </a:solidFill>
                <a:latin typeface="Arial Black" pitchFamily="34" charset="0"/>
              </a:rPr>
              <a:t>Свой успех возносит слишком:</a:t>
            </a:r>
          </a:p>
          <a:p>
            <a:r>
              <a:rPr lang="ru-RU" sz="2400">
                <a:solidFill>
                  <a:srgbClr val="C00000"/>
                </a:solidFill>
                <a:latin typeface="Arial Black" pitchFamily="34" charset="0"/>
              </a:rPr>
              <a:t>«Я </a:t>
            </a:r>
            <a:r>
              <a:rPr lang="ru-RU" sz="2400" u="sng">
                <a:solidFill>
                  <a:srgbClr val="C00000"/>
                </a:solidFill>
                <a:latin typeface="Arial Black" pitchFamily="34" charset="0"/>
              </a:rPr>
              <a:t>могу</a:t>
            </a:r>
            <a:r>
              <a:rPr lang="ru-RU" sz="2400">
                <a:solidFill>
                  <a:srgbClr val="C00000"/>
                </a:solidFill>
                <a:latin typeface="Arial Black" pitchFamily="34" charset="0"/>
              </a:rPr>
              <a:t> стихи слагать,</a:t>
            </a:r>
          </a:p>
          <a:p>
            <a:r>
              <a:rPr lang="ru-RU" sz="2400">
                <a:solidFill>
                  <a:srgbClr val="C00000"/>
                </a:solidFill>
                <a:latin typeface="Arial Black" pitchFamily="34" charset="0"/>
              </a:rPr>
              <a:t>Я </a:t>
            </a:r>
            <a:r>
              <a:rPr lang="ru-RU" sz="2400" u="sng">
                <a:solidFill>
                  <a:srgbClr val="C00000"/>
                </a:solidFill>
                <a:latin typeface="Arial Black" pitchFamily="34" charset="0"/>
              </a:rPr>
              <a:t>умею</a:t>
            </a:r>
            <a:r>
              <a:rPr lang="ru-RU" sz="2400">
                <a:solidFill>
                  <a:srgbClr val="C00000"/>
                </a:solidFill>
                <a:latin typeface="Arial Black" pitchFamily="34" charset="0"/>
              </a:rPr>
              <a:t> вышивать,</a:t>
            </a:r>
          </a:p>
          <a:p>
            <a:r>
              <a:rPr lang="ru-RU" sz="2400">
                <a:solidFill>
                  <a:srgbClr val="C00000"/>
                </a:solidFill>
                <a:latin typeface="Arial Black" pitchFamily="34" charset="0"/>
              </a:rPr>
              <a:t>На коне </a:t>
            </a:r>
            <a:r>
              <a:rPr lang="ru-RU" sz="2400" u="sng">
                <a:solidFill>
                  <a:srgbClr val="C00000"/>
                </a:solidFill>
                <a:latin typeface="Arial Black" pitchFamily="34" charset="0"/>
              </a:rPr>
              <a:t>могу </a:t>
            </a:r>
            <a:r>
              <a:rPr lang="ru-RU" sz="2400">
                <a:solidFill>
                  <a:srgbClr val="C00000"/>
                </a:solidFill>
                <a:latin typeface="Arial Black" pitchFamily="34" charset="0"/>
              </a:rPr>
              <a:t>скакать,</a:t>
            </a:r>
          </a:p>
          <a:p>
            <a:r>
              <a:rPr lang="ru-RU" sz="2400" u="sng">
                <a:solidFill>
                  <a:srgbClr val="C00000"/>
                </a:solidFill>
                <a:latin typeface="Arial Black" pitchFamily="34" charset="0"/>
              </a:rPr>
              <a:t>Не умею </a:t>
            </a:r>
            <a:r>
              <a:rPr lang="ru-RU" sz="2400">
                <a:solidFill>
                  <a:srgbClr val="C00000"/>
                </a:solidFill>
                <a:latin typeface="Arial Black" pitchFamily="34" charset="0"/>
              </a:rPr>
              <a:t>лишь молчать».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/>
            </a:extLst>
          </a:blip>
          <a:stretch>
            <a:fillRect/>
          </a:stretch>
        </p:blipFill>
        <p:spPr>
          <a:xfrm>
            <a:off x="5565984" y="548680"/>
            <a:ext cx="2678424" cy="5356848"/>
          </a:xfrm>
          <a:prstGeom prst="rect">
            <a:avLst/>
          </a:prstGeom>
          <a:ln w="88900" cap="sq" cmpd="thickThin">
            <a:solidFill>
              <a:srgbClr val="FF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468313" y="1125538"/>
            <a:ext cx="4824412" cy="1938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b="1">
                <a:solidFill>
                  <a:srgbClr val="0070C0"/>
                </a:solidFill>
                <a:latin typeface="Arial Black" pitchFamily="34" charset="0"/>
              </a:rPr>
              <a:t>May</a:t>
            </a:r>
            <a:r>
              <a:rPr lang="en-US" sz="2000">
                <a:solidFill>
                  <a:srgbClr val="0070C0"/>
                </a:solidFill>
                <a:latin typeface="Arial Black" pitchFamily="34" charset="0"/>
              </a:rPr>
              <a:t> </a:t>
            </a:r>
            <a:r>
              <a:rPr lang="ru-RU" sz="2000">
                <a:solidFill>
                  <a:srgbClr val="00B050"/>
                </a:solidFill>
                <a:latin typeface="Arial Black" pitchFamily="34" charset="0"/>
              </a:rPr>
              <a:t>воспитан без сомненья,</a:t>
            </a:r>
          </a:p>
          <a:p>
            <a:r>
              <a:rPr lang="ru-RU" sz="2000">
                <a:solidFill>
                  <a:srgbClr val="00B050"/>
                </a:solidFill>
                <a:latin typeface="Arial Black" pitchFamily="34" charset="0"/>
              </a:rPr>
              <a:t>Вежлив, и без разрешенья</a:t>
            </a:r>
          </a:p>
          <a:p>
            <a:r>
              <a:rPr lang="ru-RU" sz="2000">
                <a:solidFill>
                  <a:srgbClr val="00B050"/>
                </a:solidFill>
                <a:latin typeface="Arial Black" pitchFamily="34" charset="0"/>
              </a:rPr>
              <a:t>Он не сделает и шагу:</a:t>
            </a:r>
          </a:p>
          <a:p>
            <a:r>
              <a:rPr lang="ru-RU" sz="2000">
                <a:solidFill>
                  <a:srgbClr val="00B050"/>
                </a:solidFill>
                <a:latin typeface="Arial Black" pitchFamily="34" charset="0"/>
              </a:rPr>
              <a:t>«</a:t>
            </a:r>
            <a:r>
              <a:rPr lang="ru-RU" sz="2000" u="sng">
                <a:solidFill>
                  <a:srgbClr val="00B050"/>
                </a:solidFill>
                <a:latin typeface="Arial Black" pitchFamily="34" charset="0"/>
              </a:rPr>
              <a:t>Можно</a:t>
            </a:r>
            <a:r>
              <a:rPr lang="ru-RU" sz="2000">
                <a:solidFill>
                  <a:srgbClr val="00B050"/>
                </a:solidFill>
                <a:latin typeface="Arial Black" pitchFamily="34" charset="0"/>
              </a:rPr>
              <a:t> лист возьму бумаги?</a:t>
            </a:r>
          </a:p>
          <a:p>
            <a:r>
              <a:rPr lang="ru-RU" sz="2000" u="sng">
                <a:solidFill>
                  <a:srgbClr val="00B050"/>
                </a:solidFill>
                <a:latin typeface="Arial Black" pitchFamily="34" charset="0"/>
              </a:rPr>
              <a:t>Можно</a:t>
            </a:r>
            <a:r>
              <a:rPr lang="ru-RU" sz="2000">
                <a:solidFill>
                  <a:srgbClr val="00B050"/>
                </a:solidFill>
                <a:latin typeface="Arial Black" pitchFamily="34" charset="0"/>
              </a:rPr>
              <a:t> вашу ручку взять?</a:t>
            </a:r>
          </a:p>
          <a:p>
            <a:r>
              <a:rPr lang="ru-RU" sz="2000" u="sng">
                <a:solidFill>
                  <a:srgbClr val="00B050"/>
                </a:solidFill>
                <a:latin typeface="Arial Black" pitchFamily="34" charset="0"/>
              </a:rPr>
              <a:t>Можно</a:t>
            </a:r>
            <a:r>
              <a:rPr lang="ru-RU" sz="2000">
                <a:solidFill>
                  <a:srgbClr val="00B050"/>
                </a:solidFill>
                <a:latin typeface="Arial Black" pitchFamily="34" charset="0"/>
              </a:rPr>
              <a:t> книжку почитать?»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/>
            </a:extLst>
          </a:blip>
          <a:stretch>
            <a:fillRect/>
          </a:stretch>
        </p:blipFill>
        <p:spPr>
          <a:xfrm>
            <a:off x="5508104" y="548680"/>
            <a:ext cx="2592288" cy="5431461"/>
          </a:xfrm>
          <a:prstGeom prst="rect">
            <a:avLst/>
          </a:prstGeom>
          <a:ln w="88900" cap="sq" cmpd="thickThin">
            <a:solidFill>
              <a:srgbClr val="00B05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1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395288" y="1196975"/>
            <a:ext cx="4608512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>
                <a:solidFill>
                  <a:srgbClr val="FF0000"/>
                </a:solidFill>
                <a:latin typeface="Arial Black" pitchFamily="34" charset="0"/>
              </a:rPr>
              <a:t>Must </a:t>
            </a:r>
            <a:r>
              <a:rPr lang="ru-RU">
                <a:solidFill>
                  <a:srgbClr val="0070C0"/>
                </a:solidFill>
                <a:latin typeface="Arial Black" pitchFamily="34" charset="0"/>
              </a:rPr>
              <a:t>всех серьезнее и строже.</a:t>
            </a:r>
          </a:p>
          <a:p>
            <a:r>
              <a:rPr lang="ru-RU">
                <a:solidFill>
                  <a:srgbClr val="0070C0"/>
                </a:solidFill>
                <a:latin typeface="Arial Black" pitchFamily="34" charset="0"/>
              </a:rPr>
              <a:t>Раз сказал он, значит должен:</a:t>
            </a:r>
          </a:p>
          <a:p>
            <a:r>
              <a:rPr lang="ru-RU">
                <a:solidFill>
                  <a:srgbClr val="0070C0"/>
                </a:solidFill>
                <a:latin typeface="Arial Black" pitchFamily="34" charset="0"/>
              </a:rPr>
              <a:t>«</a:t>
            </a:r>
            <a:r>
              <a:rPr lang="ru-RU" u="sng">
                <a:solidFill>
                  <a:srgbClr val="0070C0"/>
                </a:solidFill>
                <a:latin typeface="Arial Black" pitchFamily="34" charset="0"/>
              </a:rPr>
              <a:t>Должен</a:t>
            </a:r>
            <a:r>
              <a:rPr lang="ru-RU">
                <a:solidFill>
                  <a:srgbClr val="0070C0"/>
                </a:solidFill>
                <a:latin typeface="Arial Black" pitchFamily="34" charset="0"/>
              </a:rPr>
              <a:t> в школу я ходить,</a:t>
            </a:r>
          </a:p>
          <a:p>
            <a:r>
              <a:rPr lang="ru-RU" u="sng">
                <a:solidFill>
                  <a:srgbClr val="0070C0"/>
                </a:solidFill>
                <a:latin typeface="Arial Black" pitchFamily="34" charset="0"/>
              </a:rPr>
              <a:t>Должен </a:t>
            </a:r>
            <a:r>
              <a:rPr lang="ru-RU">
                <a:solidFill>
                  <a:srgbClr val="0070C0"/>
                </a:solidFill>
                <a:latin typeface="Arial Black" pitchFamily="34" charset="0"/>
              </a:rPr>
              <a:t>правила зубрить,</a:t>
            </a:r>
          </a:p>
          <a:p>
            <a:r>
              <a:rPr lang="ru-RU">
                <a:solidFill>
                  <a:srgbClr val="0070C0"/>
                </a:solidFill>
                <a:latin typeface="Arial Black" pitchFamily="34" charset="0"/>
              </a:rPr>
              <a:t>Я </a:t>
            </a:r>
            <a:r>
              <a:rPr lang="ru-RU" u="sng">
                <a:solidFill>
                  <a:srgbClr val="0070C0"/>
                </a:solidFill>
                <a:latin typeface="Arial Black" pitchFamily="34" charset="0"/>
              </a:rPr>
              <a:t>не должен </a:t>
            </a:r>
            <a:r>
              <a:rPr lang="ru-RU">
                <a:solidFill>
                  <a:srgbClr val="0070C0"/>
                </a:solidFill>
                <a:latin typeface="Arial Black" pitchFamily="34" charset="0"/>
              </a:rPr>
              <a:t>отставать,</a:t>
            </a:r>
          </a:p>
          <a:p>
            <a:r>
              <a:rPr lang="ru-RU" u="sng">
                <a:solidFill>
                  <a:srgbClr val="0070C0"/>
                </a:solidFill>
                <a:latin typeface="Arial Black" pitchFamily="34" charset="0"/>
              </a:rPr>
              <a:t>Должен</a:t>
            </a:r>
            <a:r>
              <a:rPr lang="ru-RU">
                <a:solidFill>
                  <a:srgbClr val="0070C0"/>
                </a:solidFill>
                <a:latin typeface="Arial Black" pitchFamily="34" charset="0"/>
              </a:rPr>
              <a:t> знаньями блистать».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/>
            </a:extLst>
          </a:blip>
          <a:stretch>
            <a:fillRect/>
          </a:stretch>
        </p:blipFill>
        <p:spPr>
          <a:xfrm>
            <a:off x="5148064" y="620688"/>
            <a:ext cx="3030803" cy="5334213"/>
          </a:xfrm>
          <a:prstGeom prst="rect">
            <a:avLst/>
          </a:prstGeom>
          <a:ln w="88900" cap="sq" cmpd="thickThin">
            <a:solidFill>
              <a:srgbClr val="0070C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2127250" y="611188"/>
            <a:ext cx="403225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b="1" i="1">
                <a:solidFill>
                  <a:srgbClr val="C00000"/>
                </a:solidFill>
                <a:latin typeface="Times New Roman" pitchFamily="18" charset="0"/>
              </a:rPr>
              <a:t>Отрицанье получилось,</a:t>
            </a:r>
            <a:endParaRPr lang="ru-RU" sz="2400">
              <a:solidFill>
                <a:srgbClr val="C00000"/>
              </a:solidFill>
              <a:latin typeface="Times New Roman" pitchFamily="18" charset="0"/>
            </a:endParaRPr>
          </a:p>
          <a:p>
            <a:r>
              <a:rPr lang="ru-RU" sz="2400" b="1" i="1">
                <a:solidFill>
                  <a:srgbClr val="C00000"/>
                </a:solidFill>
                <a:latin typeface="Times New Roman" pitchFamily="18" charset="0"/>
              </a:rPr>
              <a:t>Если вдруг частица </a:t>
            </a:r>
            <a:r>
              <a:rPr lang="en-US" sz="2400" b="1" i="1">
                <a:solidFill>
                  <a:srgbClr val="C00000"/>
                </a:solidFill>
                <a:latin typeface="Times New Roman" pitchFamily="18" charset="0"/>
              </a:rPr>
              <a:t>not</a:t>
            </a:r>
            <a:endParaRPr lang="ru-RU" sz="2400">
              <a:solidFill>
                <a:srgbClr val="C00000"/>
              </a:solidFill>
              <a:latin typeface="Times New Roman" pitchFamily="18" charset="0"/>
            </a:endParaRPr>
          </a:p>
          <a:p>
            <a:r>
              <a:rPr lang="ru-RU" sz="2400" b="1" i="1">
                <a:solidFill>
                  <a:srgbClr val="C00000"/>
                </a:solidFill>
                <a:latin typeface="Times New Roman" pitchFamily="18" charset="0"/>
              </a:rPr>
              <a:t>За глаголом появилась.</a:t>
            </a:r>
            <a:endParaRPr lang="ru-RU" sz="2400">
              <a:solidFill>
                <a:srgbClr val="C00000"/>
              </a:solidFill>
              <a:latin typeface="Times New Roman" pitchFamily="18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14413" y="1816100"/>
            <a:ext cx="2146300" cy="419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492500" y="1816100"/>
            <a:ext cx="2014538" cy="4029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930900" y="1816100"/>
            <a:ext cx="1365250" cy="1071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Прямоугольник 5"/>
          <p:cNvSpPr/>
          <p:nvPr/>
        </p:nvSpPr>
        <p:spPr>
          <a:xfrm>
            <a:off x="6612976" y="3645024"/>
            <a:ext cx="1415773" cy="1569660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9600" b="1" cap="all" dirty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+mn-lt"/>
                <a:cs typeface="+mn-cs"/>
              </a:rPr>
              <a:t>…</a:t>
            </a:r>
            <a:endParaRPr lang="ru-RU" sz="9600" b="1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  <a:latin typeface="+mn-lt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17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2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2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107950" y="2205038"/>
            <a:ext cx="8958263" cy="2554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 b="1">
                <a:solidFill>
                  <a:srgbClr val="C00000"/>
                </a:solidFill>
                <a:latin typeface="Times New Roman" pitchFamily="18" charset="0"/>
              </a:rPr>
              <a:t>He can speak English.   </a:t>
            </a:r>
            <a:r>
              <a:rPr lang="en-US" sz="3200" b="1">
                <a:solidFill>
                  <a:srgbClr val="002060"/>
                </a:solidFill>
                <a:latin typeface="Times New Roman" pitchFamily="18" charset="0"/>
              </a:rPr>
              <a:t>He </a:t>
            </a:r>
            <a:r>
              <a:rPr lang="en-US" sz="3200" b="1" u="sng">
                <a:solidFill>
                  <a:srgbClr val="FF0000"/>
                </a:solidFill>
                <a:latin typeface="Times New Roman" pitchFamily="18" charset="0"/>
              </a:rPr>
              <a:t>can not </a:t>
            </a:r>
            <a:r>
              <a:rPr lang="en-US" sz="3200" b="1">
                <a:solidFill>
                  <a:srgbClr val="002060"/>
                </a:solidFill>
                <a:latin typeface="Times New Roman" pitchFamily="18" charset="0"/>
              </a:rPr>
              <a:t>speak English.</a:t>
            </a:r>
            <a:endParaRPr lang="ru-RU" sz="3200" b="1">
              <a:solidFill>
                <a:srgbClr val="002060"/>
              </a:solidFill>
              <a:latin typeface="Times New Roman" pitchFamily="18" charset="0"/>
            </a:endParaRPr>
          </a:p>
          <a:p>
            <a:r>
              <a:rPr lang="en-US" sz="3200" b="1">
                <a:solidFill>
                  <a:srgbClr val="C00000"/>
                </a:solidFill>
                <a:latin typeface="Times New Roman" pitchFamily="18" charset="0"/>
              </a:rPr>
              <a:t> </a:t>
            </a:r>
            <a:endParaRPr lang="ru-RU" sz="3200" b="1">
              <a:solidFill>
                <a:srgbClr val="C00000"/>
              </a:solidFill>
              <a:latin typeface="Times New Roman" pitchFamily="18" charset="0"/>
            </a:endParaRPr>
          </a:p>
          <a:p>
            <a:r>
              <a:rPr lang="en-US" sz="3200" b="1">
                <a:solidFill>
                  <a:srgbClr val="C00000"/>
                </a:solidFill>
                <a:latin typeface="Times New Roman" pitchFamily="18" charset="0"/>
              </a:rPr>
              <a:t>You may come in.           </a:t>
            </a:r>
            <a:r>
              <a:rPr lang="en-US" sz="3200" b="1">
                <a:solidFill>
                  <a:srgbClr val="002060"/>
                </a:solidFill>
                <a:latin typeface="Times New Roman" pitchFamily="18" charset="0"/>
              </a:rPr>
              <a:t>You </a:t>
            </a:r>
            <a:r>
              <a:rPr lang="en-US" sz="3200" b="1" u="sng">
                <a:solidFill>
                  <a:srgbClr val="FF0000"/>
                </a:solidFill>
                <a:latin typeface="Times New Roman" pitchFamily="18" charset="0"/>
              </a:rPr>
              <a:t>may not </a:t>
            </a:r>
            <a:r>
              <a:rPr lang="en-US" sz="3200" b="1">
                <a:solidFill>
                  <a:srgbClr val="002060"/>
                </a:solidFill>
                <a:latin typeface="Times New Roman" pitchFamily="18" charset="0"/>
              </a:rPr>
              <a:t>come in.</a:t>
            </a:r>
            <a:endParaRPr lang="ru-RU" sz="3200" b="1">
              <a:solidFill>
                <a:srgbClr val="002060"/>
              </a:solidFill>
              <a:latin typeface="Times New Roman" pitchFamily="18" charset="0"/>
            </a:endParaRPr>
          </a:p>
          <a:p>
            <a:r>
              <a:rPr lang="en-US" sz="3200" b="1">
                <a:solidFill>
                  <a:srgbClr val="C00000"/>
                </a:solidFill>
                <a:latin typeface="Times New Roman" pitchFamily="18" charset="0"/>
              </a:rPr>
              <a:t> </a:t>
            </a:r>
            <a:endParaRPr lang="ru-RU" sz="3200" b="1">
              <a:solidFill>
                <a:srgbClr val="C00000"/>
              </a:solidFill>
              <a:latin typeface="Times New Roman" pitchFamily="18" charset="0"/>
            </a:endParaRPr>
          </a:p>
          <a:p>
            <a:r>
              <a:rPr lang="en-US" sz="3200" b="1">
                <a:solidFill>
                  <a:srgbClr val="C00000"/>
                </a:solidFill>
                <a:latin typeface="Times New Roman" pitchFamily="18" charset="0"/>
              </a:rPr>
              <a:t>We must go there.          </a:t>
            </a:r>
            <a:r>
              <a:rPr lang="en-US" sz="3200" b="1">
                <a:solidFill>
                  <a:srgbClr val="002060"/>
                </a:solidFill>
                <a:latin typeface="Times New Roman" pitchFamily="18" charset="0"/>
              </a:rPr>
              <a:t>We </a:t>
            </a:r>
            <a:r>
              <a:rPr lang="en-US" sz="3200" b="1" u="sng">
                <a:solidFill>
                  <a:srgbClr val="FF0000"/>
                </a:solidFill>
                <a:latin typeface="Times New Roman" pitchFamily="18" charset="0"/>
              </a:rPr>
              <a:t>must not </a:t>
            </a:r>
            <a:r>
              <a:rPr lang="en-US" sz="3200" b="1">
                <a:solidFill>
                  <a:srgbClr val="002060"/>
                </a:solidFill>
                <a:latin typeface="Times New Roman" pitchFamily="18" charset="0"/>
              </a:rPr>
              <a:t>go there.</a:t>
            </a:r>
            <a:r>
              <a:rPr lang="en-US" sz="3200">
                <a:solidFill>
                  <a:srgbClr val="002060"/>
                </a:solidFill>
                <a:latin typeface="Times New Roman" pitchFamily="18" charset="0"/>
              </a:rPr>
              <a:t>      </a:t>
            </a:r>
            <a:endParaRPr lang="ru-RU" sz="3200">
              <a:solidFill>
                <a:srgbClr val="002060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55650" y="1412875"/>
            <a:ext cx="2447925" cy="4895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44888" y="1400175"/>
            <a:ext cx="1809750" cy="1420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Прямоугольник 5"/>
          <p:cNvSpPr/>
          <p:nvPr/>
        </p:nvSpPr>
        <p:spPr>
          <a:xfrm>
            <a:off x="4211960" y="3284984"/>
            <a:ext cx="886781" cy="1569660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9600" b="1" dirty="0">
                <a:ln/>
                <a:solidFill>
                  <a:srgbClr val="C00000"/>
                </a:solidFill>
                <a:latin typeface="+mn-lt"/>
                <a:cs typeface="+mn-cs"/>
              </a:rPr>
              <a:t>=</a:t>
            </a:r>
            <a:endParaRPr lang="ru-RU" sz="9600" b="1" dirty="0">
              <a:ln/>
              <a:solidFill>
                <a:srgbClr val="C00000"/>
              </a:solidFill>
              <a:latin typeface="+mn-lt"/>
              <a:cs typeface="+mn-cs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5374100" y="3284984"/>
            <a:ext cx="3670300" cy="1323439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0" b="1" cap="all" dirty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+mn-lt"/>
                <a:cs typeface="+mn-cs"/>
              </a:rPr>
              <a:t>Can’t </a:t>
            </a:r>
            <a:endParaRPr lang="ru-RU" sz="8000" b="1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  <a:latin typeface="+mn-lt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175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7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7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3" dur="175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95288" y="620713"/>
            <a:ext cx="3019425" cy="5314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414713" y="627063"/>
            <a:ext cx="1839912" cy="1446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Прямоугольник 3"/>
          <p:cNvSpPr/>
          <p:nvPr/>
        </p:nvSpPr>
        <p:spPr>
          <a:xfrm>
            <a:off x="3851920" y="3032852"/>
            <a:ext cx="886781" cy="156966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96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+mn-lt"/>
                <a:cs typeface="+mn-cs"/>
              </a:rPr>
              <a:t>=</a:t>
            </a:r>
            <a:endParaRPr lang="ru-RU" sz="96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+mn-lt"/>
              <a:cs typeface="+mn-cs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932040" y="3573016"/>
            <a:ext cx="4086376" cy="1107996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6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+mn-lt"/>
                <a:cs typeface="+mn-cs"/>
              </a:rPr>
              <a:t>Mustn’t</a:t>
            </a:r>
            <a:endParaRPr lang="ru-RU" sz="66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+mn-lt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1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1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NewsPrint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NewsPrint">
      <a:majorFont>
        <a:latin typeface="Impact"/>
        <a:ea typeface=""/>
        <a:cs typeface=""/>
        <a:font script="Jpan" typeface="HGP創英角ｺﾞｼｯｸUB"/>
        <a:font script="Hang" typeface="HY견고딕"/>
        <a:font script="Hans" typeface="微软雅黑"/>
        <a:font script="Hant" typeface="微軟正黑體"/>
        <a:font script="Arab" typeface="Tahoma"/>
        <a:font script="Hebr" typeface="To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Newsprint</Template>
  <TotalTime>124</TotalTime>
  <Words>528</Words>
  <Application>Microsoft Office PowerPoint</Application>
  <PresentationFormat>Экран (4:3)</PresentationFormat>
  <Paragraphs>109</Paragraphs>
  <Slides>20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Шаблон оформления</vt:lpstr>
      </vt:variant>
      <vt:variant>
        <vt:i4>5</vt:i4>
      </vt:variant>
      <vt:variant>
        <vt:lpstr>Заголовки слайдов</vt:lpstr>
      </vt:variant>
      <vt:variant>
        <vt:i4>20</vt:i4>
      </vt:variant>
    </vt:vector>
  </HeadingPairs>
  <TitlesOfParts>
    <vt:vector size="31" baseType="lpstr">
      <vt:lpstr>Times New Roman</vt:lpstr>
      <vt:lpstr>Arial</vt:lpstr>
      <vt:lpstr>Impact</vt:lpstr>
      <vt:lpstr>Calibri</vt:lpstr>
      <vt:lpstr>a_CampusOtl3DShad</vt:lpstr>
      <vt:lpstr>Arial Black</vt:lpstr>
      <vt:lpstr>NewsPrint</vt:lpstr>
      <vt:lpstr>NewsPrint</vt:lpstr>
      <vt:lpstr>NewsPrint</vt:lpstr>
      <vt:lpstr>NewsPrint</vt:lpstr>
      <vt:lpstr>NewsPrint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</vt:vector>
  </TitlesOfParts>
  <Company>*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BomG</dc:creator>
  <cp:lastModifiedBy>user</cp:lastModifiedBy>
  <cp:revision>16</cp:revision>
  <dcterms:created xsi:type="dcterms:W3CDTF">2011-01-07T20:06:38Z</dcterms:created>
  <dcterms:modified xsi:type="dcterms:W3CDTF">2016-09-18T18:16:44Z</dcterms:modified>
</cp:coreProperties>
</file>