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7" r:id="rId8"/>
    <p:sldId id="263" r:id="rId9"/>
    <p:sldId id="264" r:id="rId10"/>
    <p:sldId id="265" r:id="rId11"/>
    <p:sldId id="262" r:id="rId12"/>
    <p:sldId id="266" r:id="rId13"/>
    <p:sldId id="268" r:id="rId14"/>
    <p:sldId id="269" r:id="rId15"/>
    <p:sldId id="274" r:id="rId16"/>
    <p:sldId id="270" r:id="rId17"/>
    <p:sldId id="271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94660"/>
  </p:normalViewPr>
  <p:slideViewPr>
    <p:cSldViewPr>
      <p:cViewPr varScale="1">
        <p:scale>
          <a:sx n="73" d="100"/>
          <a:sy n="73" d="100"/>
        </p:scale>
        <p:origin x="-1278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6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76553-8256-482F-B41B-EE860CFFFB09}" type="datetimeFigureOut">
              <a:rPr lang="ru-RU"/>
              <a:pPr>
                <a:defRPr/>
              </a:pPr>
              <a:t>18.09.2016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E5288-D2A3-44A4-AD77-4DBD9C46F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E8567-23C3-4EDD-B866-DA605BD980DC}" type="datetimeFigureOut">
              <a:rPr lang="ru-RU"/>
              <a:pPr>
                <a:defRPr/>
              </a:pPr>
              <a:t>18.09.2016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E03B0-3AFF-41BD-B5FA-73BC41A7DC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C1D47-33EC-411E-82FB-82B844F90477}" type="datetimeFigureOut">
              <a:rPr lang="ru-RU"/>
              <a:pPr>
                <a:defRPr/>
              </a:pPr>
              <a:t>18.09.2016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BE50C-EA16-441C-8D7C-F2D85AAE0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871CA-A67E-4755-8A82-39A73BAE54D9}" type="datetimeFigureOut">
              <a:rPr lang="ru-RU"/>
              <a:pPr>
                <a:defRPr/>
              </a:pPr>
              <a:t>18.09.2016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D0BC4-EF2D-41A1-B433-BABEADE88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4CF48-2FD7-41C8-89CC-6901306420DC}" type="datetimeFigureOut">
              <a:rPr lang="ru-RU"/>
              <a:pPr>
                <a:defRPr/>
              </a:pPr>
              <a:t>18.09.2016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4E0B8-3464-4663-9637-7A5273D8C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3AD09-B3B4-4CFD-94EF-0602FA671D26}" type="datetimeFigureOut">
              <a:rPr lang="ru-RU"/>
              <a:pPr>
                <a:defRPr/>
              </a:pPr>
              <a:t>18.09.2016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061C5-A885-48D5-95A1-C7C2A35DCE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45689-6416-4262-8797-4FE87444D712}" type="datetimeFigureOut">
              <a:rPr lang="ru-RU"/>
              <a:pPr>
                <a:defRPr/>
              </a:pPr>
              <a:t>18.09.2016</a:t>
            </a:fld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FDE11-EE35-4E74-8BF9-3665DC1EEB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4A4A0-2982-46B8-A949-AB1A2BB2424E}" type="datetimeFigureOut">
              <a:rPr lang="ru-RU"/>
              <a:pPr>
                <a:defRPr/>
              </a:pPr>
              <a:t>18.09.2016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3B770-CF57-499C-9A02-C4D645B0BD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CB62F-03CE-40C6-8AC0-E73159AA8E44}" type="datetimeFigureOut">
              <a:rPr lang="ru-RU"/>
              <a:pPr>
                <a:defRPr/>
              </a:pPr>
              <a:t>18.09.2016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BD45C-BE06-432A-BF47-5383EDB359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B26C5-B431-4D45-B984-5B8A365A6B09}" type="datetimeFigureOut">
              <a:rPr lang="ru-RU"/>
              <a:pPr>
                <a:defRPr/>
              </a:pPr>
              <a:t>18.09.2016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9E358-8B64-446C-BFDC-31BE5EEE73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B0473-D10A-465F-B039-86C393CDA17D}" type="datetimeFigureOut">
              <a:rPr lang="ru-RU"/>
              <a:pPr>
                <a:defRPr/>
              </a:pPr>
              <a:t>18.09.2016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5EE1F-3AAF-4286-BB2F-A7561AE4B4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618D9E-4474-43E1-B25F-0C009A343D79}" type="datetimeFigureOut">
              <a:rPr lang="ru-RU"/>
              <a:pPr>
                <a:defRPr/>
              </a:pPr>
              <a:t>18.09.2016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C79023DF-8CAA-4BC3-9800-0EFDA6C43A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67" r:id="rId9"/>
    <p:sldLayoutId id="2147483666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5160" y="52394"/>
            <a:ext cx="8280920" cy="28007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MODAL  VERBS</a:t>
            </a:r>
            <a:endParaRPr lang="ru-RU" sz="8800" b="1" i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13314" name="TextBox 5"/>
          <p:cNvSpPr txBox="1">
            <a:spLocks noChangeArrowheads="1"/>
          </p:cNvSpPr>
          <p:nvPr/>
        </p:nvSpPr>
        <p:spPr bwMode="auto">
          <a:xfrm>
            <a:off x="2414588" y="4797425"/>
            <a:ext cx="46085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7030A0"/>
                </a:solidFill>
                <a:latin typeface="a_CampusOtl3DShad"/>
              </a:rPr>
              <a:t>Спирина В.А.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836613"/>
            <a:ext cx="2408237" cy="504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92438" y="836613"/>
            <a:ext cx="174148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451515" y="3474259"/>
            <a:ext cx="886781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=</a:t>
            </a:r>
            <a:endParaRPr lang="ru-RU" sz="96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3597369"/>
            <a:ext cx="3860352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May not</a:t>
            </a:r>
            <a:endParaRPr lang="ru-RU" sz="80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7475" y="1685925"/>
            <a:ext cx="2146300" cy="41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1700213"/>
            <a:ext cx="2151062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8100392" y="3284984"/>
            <a:ext cx="800219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300192" y="3377413"/>
            <a:ext cx="1415773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…</a:t>
            </a:r>
            <a:endParaRPr lang="ru-RU" sz="9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95513" y="692150"/>
            <a:ext cx="47529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C00000"/>
                </a:solidFill>
                <a:latin typeface="Times New Roman" pitchFamily="18" charset="0"/>
              </a:rPr>
              <a:t>Поменяв слова местами,</a:t>
            </a:r>
            <a:endParaRPr lang="ru-RU" sz="2400" b="1">
              <a:solidFill>
                <a:srgbClr val="C00000"/>
              </a:solidFill>
              <a:latin typeface="Times New Roman" pitchFamily="18" charset="0"/>
            </a:endParaRPr>
          </a:p>
          <a:p>
            <a:r>
              <a:rPr lang="ru-RU" sz="2400" b="1" i="1">
                <a:solidFill>
                  <a:srgbClr val="C00000"/>
                </a:solidFill>
                <a:latin typeface="Times New Roman" pitchFamily="18" charset="0"/>
              </a:rPr>
              <a:t>Мы вопрос составим с вами</a:t>
            </a:r>
            <a:r>
              <a:rPr lang="ru-RU" b="1" i="1">
                <a:solidFill>
                  <a:srgbClr val="C00000"/>
                </a:solidFill>
                <a:latin typeface="Times New Roman" pitchFamily="18" charset="0"/>
              </a:rPr>
              <a:t>.</a:t>
            </a:r>
            <a:endParaRPr lang="ru-RU" b="1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95288" y="549275"/>
            <a:ext cx="6048375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B050"/>
                </a:solidFill>
                <a:latin typeface="Times New Roman" pitchFamily="18" charset="0"/>
              </a:rPr>
              <a:t>Скажите, что вы умеете  делать и чего не умеете </a:t>
            </a:r>
            <a:endParaRPr lang="ru-RU">
              <a:solidFill>
                <a:srgbClr val="00B050"/>
              </a:solidFill>
              <a:latin typeface="Times New Roman" pitchFamily="18" charset="0"/>
            </a:endParaRPr>
          </a:p>
          <a:p>
            <a:r>
              <a:rPr lang="ru-RU" b="1">
                <a:solidFill>
                  <a:srgbClr val="00B050"/>
                </a:solidFill>
                <a:latin typeface="Times New Roman" pitchFamily="18" charset="0"/>
              </a:rPr>
              <a:t> делать. Вам поможет </a:t>
            </a:r>
            <a:r>
              <a:rPr lang="en-US" b="1" i="1">
                <a:solidFill>
                  <a:srgbClr val="00B050"/>
                </a:solidFill>
                <a:latin typeface="Times New Roman" pitchFamily="18" charset="0"/>
              </a:rPr>
              <a:t>Can</a:t>
            </a:r>
            <a:r>
              <a:rPr lang="en-US" b="1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ru-RU" b="1">
                <a:solidFill>
                  <a:srgbClr val="00B050"/>
                </a:solidFill>
                <a:latin typeface="Times New Roman" pitchFamily="18" charset="0"/>
              </a:rPr>
              <a:t>или </a:t>
            </a:r>
            <a:r>
              <a:rPr lang="en-US" b="1" i="1">
                <a:solidFill>
                  <a:srgbClr val="00B050"/>
                </a:solidFill>
                <a:latin typeface="Times New Roman" pitchFamily="18" charset="0"/>
              </a:rPr>
              <a:t>Can</a:t>
            </a:r>
            <a:r>
              <a:rPr lang="ru-RU" b="1" i="1">
                <a:solidFill>
                  <a:srgbClr val="00B050"/>
                </a:solidFill>
                <a:latin typeface="Times New Roman" pitchFamily="18" charset="0"/>
              </a:rPr>
              <a:t>’</a:t>
            </a:r>
            <a:r>
              <a:rPr lang="en-US" b="1" i="1">
                <a:solidFill>
                  <a:srgbClr val="00B050"/>
                </a:solidFill>
                <a:latin typeface="Times New Roman" pitchFamily="18" charset="0"/>
              </a:rPr>
              <a:t>t</a:t>
            </a:r>
            <a:r>
              <a:rPr lang="ru-RU" b="1" i="1">
                <a:solidFill>
                  <a:srgbClr val="00B050"/>
                </a:solidFill>
                <a:latin typeface="Times New Roman" pitchFamily="18" charset="0"/>
              </a:rPr>
              <a:t>.</a:t>
            </a:r>
            <a:endParaRPr lang="ru-RU">
              <a:solidFill>
                <a:srgbClr val="00B050"/>
              </a:solidFill>
              <a:latin typeface="Times New Roman" pitchFamily="18" charset="0"/>
            </a:endParaRPr>
          </a:p>
          <a:p>
            <a:r>
              <a:rPr lang="ru-RU">
                <a:latin typeface="Times New Roman" pitchFamily="18" charset="0"/>
              </a:rPr>
              <a:t> </a:t>
            </a:r>
          </a:p>
          <a:p>
            <a:r>
              <a:rPr lang="ru-RU" i="1">
                <a:solidFill>
                  <a:srgbClr val="7030A0"/>
                </a:solidFill>
                <a:latin typeface="Times New Roman" pitchFamily="18" charset="0"/>
              </a:rPr>
              <a:t>Образец</a:t>
            </a:r>
            <a:r>
              <a:rPr lang="en-US" i="1">
                <a:solidFill>
                  <a:srgbClr val="7030A0"/>
                </a:solidFill>
                <a:latin typeface="Times New Roman" pitchFamily="18" charset="0"/>
              </a:rPr>
              <a:t>:  to fly – I can swim, but I can’t fly.</a:t>
            </a:r>
            <a:endParaRPr lang="ru-RU">
              <a:solidFill>
                <a:srgbClr val="7030A0"/>
              </a:solidFill>
              <a:latin typeface="Times New Roman" pitchFamily="18" charset="0"/>
            </a:endParaRPr>
          </a:p>
          <a:p>
            <a:r>
              <a:rPr lang="en-US" i="1">
                <a:latin typeface="Times New Roman" pitchFamily="18" charset="0"/>
              </a:rPr>
              <a:t> </a:t>
            </a:r>
            <a:endParaRPr lang="ru-RU">
              <a:latin typeface="Times New Roman" pitchFamily="18" charset="0"/>
            </a:endParaRPr>
          </a:p>
          <a:p>
            <a:r>
              <a:rPr lang="en-US" b="1">
                <a:solidFill>
                  <a:srgbClr val="0070C0"/>
                </a:solidFill>
                <a:latin typeface="Times New Roman" pitchFamily="18" charset="0"/>
              </a:rPr>
              <a:t>to swim - …                             to dance…..</a:t>
            </a:r>
            <a:endParaRPr lang="ru-RU" b="1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en-US" b="1">
                <a:solidFill>
                  <a:srgbClr val="0070C0"/>
                </a:solidFill>
                <a:latin typeface="Times New Roman" pitchFamily="18" charset="0"/>
              </a:rPr>
              <a:t>to read  -  …                            to play hockey…..</a:t>
            </a:r>
            <a:endParaRPr lang="ru-RU" b="1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en-US" b="1">
                <a:solidFill>
                  <a:srgbClr val="0070C0"/>
                </a:solidFill>
                <a:latin typeface="Times New Roman" pitchFamily="18" charset="0"/>
              </a:rPr>
              <a:t>to ski   -  …                              to draw…..</a:t>
            </a:r>
            <a:endParaRPr lang="ru-RU" b="1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en-US" b="1">
                <a:solidFill>
                  <a:srgbClr val="0070C0"/>
                </a:solidFill>
                <a:latin typeface="Times New Roman" pitchFamily="18" charset="0"/>
              </a:rPr>
              <a:t>to speak English</a:t>
            </a:r>
            <a:r>
              <a:rPr lang="ru-RU" b="1">
                <a:solidFill>
                  <a:srgbClr val="0070C0"/>
                </a:solidFill>
                <a:latin typeface="Times New Roman" pitchFamily="18" charset="0"/>
              </a:rPr>
              <a:t> -  …</a:t>
            </a:r>
            <a:r>
              <a:rPr lang="en-US" b="1">
                <a:solidFill>
                  <a:srgbClr val="0070C0"/>
                </a:solidFill>
                <a:latin typeface="Times New Roman" pitchFamily="18" charset="0"/>
              </a:rPr>
              <a:t>              to sing…..</a:t>
            </a:r>
            <a:endParaRPr lang="ru-RU" b="1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390775" y="3429000"/>
            <a:ext cx="61912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 </a:t>
            </a:r>
            <a:r>
              <a:rPr lang="ru-RU" b="1">
                <a:solidFill>
                  <a:srgbClr val="00B050"/>
                </a:solidFill>
                <a:latin typeface="Times New Roman" pitchFamily="18" charset="0"/>
              </a:rPr>
              <a:t>Скажите, что  вам можно  и чего нельзя делать.  Вам</a:t>
            </a:r>
            <a:r>
              <a:rPr lang="en-US" b="1">
                <a:solidFill>
                  <a:srgbClr val="00B050"/>
                </a:solidFill>
                <a:latin typeface="Times New Roman" pitchFamily="18" charset="0"/>
              </a:rPr>
              <a:t>      </a:t>
            </a:r>
            <a:endParaRPr lang="ru-RU" b="1">
              <a:solidFill>
                <a:srgbClr val="00B050"/>
              </a:solidFill>
              <a:latin typeface="Times New Roman" pitchFamily="18" charset="0"/>
            </a:endParaRPr>
          </a:p>
          <a:p>
            <a:r>
              <a:rPr lang="en-US" b="1">
                <a:solidFill>
                  <a:srgbClr val="00B050"/>
                </a:solidFill>
                <a:latin typeface="Times New Roman" pitchFamily="18" charset="0"/>
              </a:rPr>
              <a:t>                           </a:t>
            </a:r>
            <a:r>
              <a:rPr lang="ru-RU" b="1">
                <a:solidFill>
                  <a:srgbClr val="00B050"/>
                </a:solidFill>
                <a:latin typeface="Times New Roman" pitchFamily="18" charset="0"/>
              </a:rPr>
              <a:t>поможет </a:t>
            </a:r>
            <a:r>
              <a:rPr lang="en-US" b="1" i="1">
                <a:solidFill>
                  <a:srgbClr val="00B050"/>
                </a:solidFill>
                <a:latin typeface="Times New Roman" pitchFamily="18" charset="0"/>
              </a:rPr>
              <a:t> May</a:t>
            </a:r>
            <a:r>
              <a:rPr lang="en-US" b="1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ru-RU" b="1">
                <a:solidFill>
                  <a:srgbClr val="00B050"/>
                </a:solidFill>
                <a:latin typeface="Times New Roman" pitchFamily="18" charset="0"/>
              </a:rPr>
              <a:t>или </a:t>
            </a:r>
            <a:r>
              <a:rPr lang="en-US" b="1" i="1">
                <a:solidFill>
                  <a:srgbClr val="00B050"/>
                </a:solidFill>
                <a:latin typeface="Times New Roman" pitchFamily="18" charset="0"/>
              </a:rPr>
              <a:t> May not.</a:t>
            </a:r>
            <a:endParaRPr lang="ru-RU" b="1">
              <a:solidFill>
                <a:srgbClr val="00B050"/>
              </a:solidFill>
              <a:latin typeface="Times New Roman" pitchFamily="18" charset="0"/>
            </a:endParaRPr>
          </a:p>
          <a:p>
            <a:r>
              <a:rPr lang="en-US" b="1" i="1">
                <a:solidFill>
                  <a:srgbClr val="00B050"/>
                </a:solidFill>
                <a:latin typeface="Times New Roman" pitchFamily="18" charset="0"/>
              </a:rPr>
              <a:t> </a:t>
            </a:r>
            <a:endParaRPr lang="ru-RU" b="1">
              <a:solidFill>
                <a:srgbClr val="00B050"/>
              </a:solidFill>
              <a:latin typeface="Times New Roman" pitchFamily="18" charset="0"/>
            </a:endParaRPr>
          </a:p>
          <a:p>
            <a:r>
              <a:rPr lang="en-US" b="1">
                <a:solidFill>
                  <a:srgbClr val="0070C0"/>
                </a:solidFill>
                <a:latin typeface="Times New Roman" pitchFamily="18" charset="0"/>
              </a:rPr>
              <a:t>to come home late - …</a:t>
            </a:r>
            <a:endParaRPr lang="ru-RU" b="1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en-US" b="1">
                <a:solidFill>
                  <a:srgbClr val="0070C0"/>
                </a:solidFill>
                <a:latin typeface="Times New Roman" pitchFamily="18" charset="0"/>
              </a:rPr>
              <a:t>to drive a car  -  …</a:t>
            </a:r>
            <a:endParaRPr lang="ru-RU" b="1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en-US" b="1">
                <a:solidFill>
                  <a:srgbClr val="0070C0"/>
                </a:solidFill>
                <a:latin typeface="Times New Roman" pitchFamily="18" charset="0"/>
              </a:rPr>
              <a:t>to ride a bike  -  …</a:t>
            </a:r>
            <a:endParaRPr lang="ru-RU" b="1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en-US" b="1">
                <a:solidFill>
                  <a:srgbClr val="0070C0"/>
                </a:solidFill>
                <a:latin typeface="Times New Roman" pitchFamily="18" charset="0"/>
              </a:rPr>
              <a:t>to eat sweets -  …</a:t>
            </a:r>
            <a:endParaRPr lang="ru-RU" b="1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en-US" b="1">
                <a:solidFill>
                  <a:srgbClr val="0070C0"/>
                </a:solidFill>
                <a:latin typeface="Times New Roman" pitchFamily="18" charset="0"/>
              </a:rPr>
              <a:t>to go for a long walk - …</a:t>
            </a:r>
            <a:endParaRPr lang="ru-RU" b="1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00113" y="1557338"/>
            <a:ext cx="7596187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B050"/>
                </a:solidFill>
                <a:latin typeface="Times New Roman" pitchFamily="18" charset="0"/>
              </a:rPr>
              <a:t>Скажите , что  вы должны  и что не должны делать.  Вам</a:t>
            </a:r>
            <a:r>
              <a:rPr lang="en-US" sz="2400" b="1">
                <a:solidFill>
                  <a:srgbClr val="00B050"/>
                </a:solidFill>
                <a:latin typeface="Times New Roman" pitchFamily="18" charset="0"/>
              </a:rPr>
              <a:t>   </a:t>
            </a:r>
            <a:r>
              <a:rPr lang="ru-RU" sz="2400" b="1">
                <a:solidFill>
                  <a:srgbClr val="00B050"/>
                </a:solidFill>
                <a:latin typeface="Times New Roman" pitchFamily="18" charset="0"/>
              </a:rPr>
              <a:t>поможет </a:t>
            </a:r>
            <a:r>
              <a:rPr lang="en-US" sz="2400" b="1" i="1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400" b="1" i="1" u="sng">
                <a:solidFill>
                  <a:srgbClr val="00B050"/>
                </a:solidFill>
                <a:latin typeface="Times New Roman" pitchFamily="18" charset="0"/>
              </a:rPr>
              <a:t>Must </a:t>
            </a:r>
            <a:r>
              <a:rPr lang="en-US" sz="2400" b="1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ru-RU" sz="2400" b="1">
                <a:solidFill>
                  <a:srgbClr val="00B050"/>
                </a:solidFill>
                <a:latin typeface="Times New Roman" pitchFamily="18" charset="0"/>
              </a:rPr>
              <a:t>или </a:t>
            </a:r>
            <a:r>
              <a:rPr lang="en-US" sz="2400" b="1" i="1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400" b="1" i="1" u="sng">
                <a:solidFill>
                  <a:srgbClr val="00B050"/>
                </a:solidFill>
                <a:latin typeface="Times New Roman" pitchFamily="18" charset="0"/>
              </a:rPr>
              <a:t>Must not (mustn’t).</a:t>
            </a:r>
            <a:endParaRPr lang="ru-RU" sz="2400" u="sng">
              <a:solidFill>
                <a:srgbClr val="00B050"/>
              </a:solidFill>
              <a:latin typeface="Times New Roman" pitchFamily="18" charset="0"/>
            </a:endParaRPr>
          </a:p>
          <a:p>
            <a:r>
              <a:rPr lang="en-US" sz="2400" b="1" i="1">
                <a:latin typeface="Times New Roman" pitchFamily="18" charset="0"/>
              </a:rPr>
              <a:t> </a:t>
            </a:r>
            <a:endParaRPr lang="ru-RU" sz="2400">
              <a:latin typeface="Times New Roman" pitchFamily="18" charset="0"/>
            </a:endParaRPr>
          </a:p>
          <a:p>
            <a:r>
              <a:rPr lang="en-US" sz="2400" b="1">
                <a:solidFill>
                  <a:srgbClr val="0070C0"/>
                </a:solidFill>
                <a:latin typeface="Times New Roman" pitchFamily="18" charset="0"/>
              </a:rPr>
              <a:t>To work much  -  …</a:t>
            </a:r>
            <a:endParaRPr lang="ru-RU" sz="2400" b="1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en-US" sz="2400" b="1">
                <a:solidFill>
                  <a:srgbClr val="0070C0"/>
                </a:solidFill>
                <a:latin typeface="Times New Roman" pitchFamily="18" charset="0"/>
              </a:rPr>
              <a:t>To sleep all night  -  …</a:t>
            </a:r>
            <a:endParaRPr lang="ru-RU" sz="2400" b="1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en-US" sz="2400" b="1">
                <a:solidFill>
                  <a:srgbClr val="0070C0"/>
                </a:solidFill>
                <a:latin typeface="Times New Roman" pitchFamily="18" charset="0"/>
              </a:rPr>
              <a:t>To read many books - …</a:t>
            </a:r>
            <a:endParaRPr lang="ru-RU" sz="2400" b="1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en-US" sz="2400" b="1">
                <a:solidFill>
                  <a:srgbClr val="0070C0"/>
                </a:solidFill>
                <a:latin typeface="Times New Roman" pitchFamily="18" charset="0"/>
              </a:rPr>
              <a:t>To help mother</a:t>
            </a:r>
            <a:r>
              <a:rPr lang="ru-RU" sz="2400" b="1">
                <a:solidFill>
                  <a:srgbClr val="0070C0"/>
                </a:solidFill>
                <a:latin typeface="Times New Roman" pitchFamily="18" charset="0"/>
              </a:rPr>
              <a:t> - 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00113" y="620713"/>
            <a:ext cx="7272337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7030A0"/>
                </a:solidFill>
                <a:latin typeface="Times New Roman" pitchFamily="18" charset="0"/>
              </a:rPr>
              <a:t>а)  Переделайте предложения в отрицательную форму. Дайте </a:t>
            </a:r>
            <a:endParaRPr lang="ru-RU">
              <a:solidFill>
                <a:srgbClr val="7030A0"/>
              </a:solidFill>
              <a:latin typeface="Times New Roman" pitchFamily="18" charset="0"/>
            </a:endParaRPr>
          </a:p>
          <a:p>
            <a:r>
              <a:rPr lang="ru-RU" b="1">
                <a:solidFill>
                  <a:srgbClr val="7030A0"/>
                </a:solidFill>
                <a:latin typeface="Times New Roman" pitchFamily="18" charset="0"/>
              </a:rPr>
              <a:t>      полную и сокращенную формы глаголов с отрицанием.</a:t>
            </a:r>
            <a:endParaRPr lang="ru-RU">
              <a:solidFill>
                <a:srgbClr val="7030A0"/>
              </a:solidFill>
              <a:latin typeface="Times New Roman" pitchFamily="18" charset="0"/>
            </a:endParaRPr>
          </a:p>
          <a:p>
            <a:r>
              <a:rPr lang="ru-RU" b="1">
                <a:solidFill>
                  <a:srgbClr val="7030A0"/>
                </a:solidFill>
                <a:latin typeface="Times New Roman" pitchFamily="18" charset="0"/>
              </a:rPr>
              <a:t> б)  Задайте вопросы к предложениям.</a:t>
            </a:r>
            <a:endParaRPr lang="ru-RU">
              <a:solidFill>
                <a:srgbClr val="7030A0"/>
              </a:solidFill>
              <a:latin typeface="Times New Roman" pitchFamily="18" charset="0"/>
            </a:endParaRPr>
          </a:p>
          <a:p>
            <a:r>
              <a:rPr lang="ru-RU" b="1">
                <a:solidFill>
                  <a:srgbClr val="7030A0"/>
                </a:solidFill>
                <a:latin typeface="Times New Roman" pitchFamily="18" charset="0"/>
              </a:rPr>
              <a:t> </a:t>
            </a:r>
            <a:endParaRPr lang="ru-RU">
              <a:solidFill>
                <a:srgbClr val="7030A0"/>
              </a:solidFill>
              <a:latin typeface="Times New Roman" pitchFamily="18" charset="0"/>
            </a:endParaRPr>
          </a:p>
          <a:p>
            <a:r>
              <a:rPr lang="ru-RU" i="1">
                <a:solidFill>
                  <a:srgbClr val="00B050"/>
                </a:solidFill>
                <a:latin typeface="Times New Roman" pitchFamily="18" charset="0"/>
              </a:rPr>
              <a:t>       </a:t>
            </a:r>
            <a:r>
              <a:rPr lang="en-US" i="1">
                <a:solidFill>
                  <a:srgbClr val="00B050"/>
                </a:solidFill>
                <a:latin typeface="Times New Roman" pitchFamily="18" charset="0"/>
              </a:rPr>
              <a:t>Образец:  </a:t>
            </a:r>
            <a:r>
              <a:rPr lang="en-US" b="1">
                <a:solidFill>
                  <a:srgbClr val="00B050"/>
                </a:solidFill>
                <a:latin typeface="Times New Roman" pitchFamily="18" charset="0"/>
              </a:rPr>
              <a:t>     </a:t>
            </a:r>
            <a:r>
              <a:rPr lang="en-US" i="1">
                <a:solidFill>
                  <a:srgbClr val="00B050"/>
                </a:solidFill>
                <a:latin typeface="Times New Roman" pitchFamily="18" charset="0"/>
              </a:rPr>
              <a:t>He can speak English.  </a:t>
            </a:r>
            <a:endParaRPr lang="ru-RU" i="1">
              <a:solidFill>
                <a:srgbClr val="00B050"/>
              </a:solidFill>
              <a:latin typeface="Times New Roman" pitchFamily="18" charset="0"/>
            </a:endParaRPr>
          </a:p>
          <a:p>
            <a:r>
              <a:rPr lang="ru-RU" i="1">
                <a:solidFill>
                  <a:srgbClr val="00B050"/>
                </a:solidFill>
                <a:latin typeface="Times New Roman" pitchFamily="18" charset="0"/>
              </a:rPr>
              <a:t>                 </a:t>
            </a:r>
            <a:r>
              <a:rPr lang="en-US" i="1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ru-RU" i="1">
                <a:solidFill>
                  <a:srgbClr val="00B050"/>
                </a:solidFill>
                <a:latin typeface="Times New Roman" pitchFamily="18" charset="0"/>
              </a:rPr>
              <a:t>           </a:t>
            </a:r>
            <a:r>
              <a:rPr lang="en-US" i="1">
                <a:solidFill>
                  <a:srgbClr val="00B050"/>
                </a:solidFill>
                <a:latin typeface="Times New Roman" pitchFamily="18" charset="0"/>
              </a:rPr>
              <a:t>a.  He can not (can’t) speak English.</a:t>
            </a:r>
            <a:endParaRPr lang="ru-RU">
              <a:solidFill>
                <a:srgbClr val="00B050"/>
              </a:solidFill>
              <a:latin typeface="Times New Roman" pitchFamily="18" charset="0"/>
            </a:endParaRPr>
          </a:p>
          <a:p>
            <a:r>
              <a:rPr lang="ru-RU" i="1">
                <a:solidFill>
                  <a:srgbClr val="00B050"/>
                </a:solidFill>
                <a:latin typeface="Times New Roman" pitchFamily="18" charset="0"/>
              </a:rPr>
              <a:t>                             в.   </a:t>
            </a:r>
            <a:r>
              <a:rPr lang="en-US" i="1">
                <a:solidFill>
                  <a:srgbClr val="00B050"/>
                </a:solidFill>
                <a:latin typeface="Times New Roman" pitchFamily="18" charset="0"/>
              </a:rPr>
              <a:t>Can he speak English?</a:t>
            </a:r>
            <a:endParaRPr lang="ru-RU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31913" y="2781300"/>
            <a:ext cx="6192837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Impact" pitchFamily="34" charset="0"/>
              <a:buAutoNum type="arabicPeriod"/>
            </a:pPr>
            <a:r>
              <a:rPr lang="en-US" sz="2000" b="1">
                <a:solidFill>
                  <a:srgbClr val="C00000"/>
                </a:solidFill>
                <a:latin typeface="Times New Roman" pitchFamily="18" charset="0"/>
              </a:rPr>
              <a:t>Our friends can ski and skate well.</a:t>
            </a:r>
            <a:endParaRPr lang="ru-RU" sz="2000" b="1">
              <a:solidFill>
                <a:srgbClr val="C00000"/>
              </a:solidFill>
              <a:latin typeface="Times New Roman" pitchFamily="18" charset="0"/>
            </a:endParaRPr>
          </a:p>
          <a:p>
            <a:pPr marL="342900" indent="-342900">
              <a:buFont typeface="Impact" pitchFamily="34" charset="0"/>
              <a:buAutoNum type="arabicPeriod"/>
            </a:pPr>
            <a:r>
              <a:rPr lang="en-US" sz="2000" b="1">
                <a:solidFill>
                  <a:srgbClr val="C00000"/>
                </a:solidFill>
                <a:latin typeface="Times New Roman" pitchFamily="18" charset="0"/>
              </a:rPr>
              <a:t>You may take my bag.</a:t>
            </a:r>
            <a:endParaRPr lang="ru-RU" sz="2000" b="1">
              <a:solidFill>
                <a:srgbClr val="C00000"/>
              </a:solidFill>
              <a:latin typeface="Times New Roman" pitchFamily="18" charset="0"/>
            </a:endParaRPr>
          </a:p>
          <a:p>
            <a:pPr marL="342900" indent="-342900">
              <a:buFont typeface="Impact" pitchFamily="34" charset="0"/>
              <a:buAutoNum type="arabicPeriod"/>
            </a:pPr>
            <a:r>
              <a:rPr lang="en-US" sz="2000" b="1">
                <a:solidFill>
                  <a:srgbClr val="C00000"/>
                </a:solidFill>
                <a:latin typeface="Times New Roman" pitchFamily="18" charset="0"/>
              </a:rPr>
              <a:t>They must get up early.</a:t>
            </a:r>
            <a:endParaRPr lang="ru-RU" sz="2000" b="1">
              <a:solidFill>
                <a:srgbClr val="C00000"/>
              </a:solidFill>
              <a:latin typeface="Times New Roman" pitchFamily="18" charset="0"/>
            </a:endParaRPr>
          </a:p>
          <a:p>
            <a:pPr marL="342900" indent="-342900">
              <a:buFont typeface="Impact" pitchFamily="34" charset="0"/>
              <a:buAutoNum type="arabicPeriod"/>
            </a:pPr>
            <a:r>
              <a:rPr lang="en-US" sz="2000" b="1">
                <a:solidFill>
                  <a:srgbClr val="C00000"/>
                </a:solidFill>
                <a:latin typeface="Times New Roman" pitchFamily="18" charset="0"/>
              </a:rPr>
              <a:t>I can swim well.</a:t>
            </a:r>
            <a:endParaRPr lang="ru-RU" sz="2000" b="1">
              <a:solidFill>
                <a:srgbClr val="C00000"/>
              </a:solidFill>
              <a:latin typeface="Times New Roman" pitchFamily="18" charset="0"/>
            </a:endParaRPr>
          </a:p>
          <a:p>
            <a:pPr marL="342900" indent="-342900">
              <a:buFont typeface="Impact" pitchFamily="34" charset="0"/>
              <a:buAutoNum type="arabicPeriod"/>
            </a:pPr>
            <a:r>
              <a:rPr lang="en-US" sz="2000" b="1">
                <a:solidFill>
                  <a:srgbClr val="C00000"/>
                </a:solidFill>
                <a:latin typeface="Times New Roman" pitchFamily="18" charset="0"/>
              </a:rPr>
              <a:t>He may come in.</a:t>
            </a:r>
            <a:endParaRPr lang="ru-RU" sz="2000" b="1">
              <a:solidFill>
                <a:srgbClr val="C00000"/>
              </a:solidFill>
              <a:latin typeface="Times New Roman" pitchFamily="18" charset="0"/>
            </a:endParaRPr>
          </a:p>
          <a:p>
            <a:pPr marL="342900" indent="-342900">
              <a:buFont typeface="Impact" pitchFamily="34" charset="0"/>
              <a:buAutoNum type="arabicPeriod"/>
            </a:pPr>
            <a:r>
              <a:rPr lang="en-US" sz="2000" b="1">
                <a:solidFill>
                  <a:srgbClr val="C00000"/>
                </a:solidFill>
                <a:latin typeface="Times New Roman" pitchFamily="18" charset="0"/>
              </a:rPr>
              <a:t>You must read many books.</a:t>
            </a:r>
            <a:endParaRPr lang="ru-RU" sz="2000" b="1">
              <a:solidFill>
                <a:srgbClr val="C00000"/>
              </a:solidFill>
              <a:latin typeface="Times New Roman" pitchFamily="18" charset="0"/>
            </a:endParaRPr>
          </a:p>
          <a:p>
            <a:pPr marL="342900" indent="-342900">
              <a:buFont typeface="Impact" pitchFamily="34" charset="0"/>
              <a:buAutoNum type="arabicPeriod"/>
            </a:pPr>
            <a:r>
              <a:rPr lang="en-US" sz="2000" b="1">
                <a:solidFill>
                  <a:srgbClr val="C00000"/>
                </a:solidFill>
                <a:latin typeface="Times New Roman" pitchFamily="18" charset="0"/>
              </a:rPr>
              <a:t>Mary can play the piano.</a:t>
            </a:r>
            <a:endParaRPr lang="ru-RU" sz="2000" b="1">
              <a:solidFill>
                <a:srgbClr val="C00000"/>
              </a:solidFill>
              <a:latin typeface="Times New Roman" pitchFamily="18" charset="0"/>
            </a:endParaRPr>
          </a:p>
          <a:p>
            <a:pPr marL="342900" indent="-342900">
              <a:buFont typeface="Impact" pitchFamily="34" charset="0"/>
              <a:buAutoNum type="arabicPeriod"/>
            </a:pPr>
            <a:r>
              <a:rPr lang="en-US" sz="2000" b="1">
                <a:solidFill>
                  <a:srgbClr val="C00000"/>
                </a:solidFill>
                <a:latin typeface="Times New Roman" pitchFamily="18" charset="0"/>
              </a:rPr>
              <a:t>My cat can climb the tree.</a:t>
            </a:r>
            <a:endParaRPr lang="ru-RU" sz="2000" b="1">
              <a:solidFill>
                <a:srgbClr val="C00000"/>
              </a:solidFill>
              <a:latin typeface="Times New Roman" pitchFamily="18" charset="0"/>
            </a:endParaRPr>
          </a:p>
          <a:p>
            <a:pPr marL="342900" indent="-342900">
              <a:buFont typeface="Impact" pitchFamily="34" charset="0"/>
              <a:buAutoNum type="arabicPeriod"/>
            </a:pPr>
            <a:r>
              <a:rPr lang="en-US" sz="2000" b="1">
                <a:solidFill>
                  <a:srgbClr val="C00000"/>
                </a:solidFill>
                <a:latin typeface="Times New Roman" pitchFamily="18" charset="0"/>
              </a:rPr>
              <a:t>You may invite your friends.</a:t>
            </a:r>
            <a:endParaRPr lang="ru-RU" sz="2000" b="1">
              <a:solidFill>
                <a:srgbClr val="C00000"/>
              </a:solidFill>
              <a:latin typeface="Times New Roman" pitchFamily="18" charset="0"/>
            </a:endParaRPr>
          </a:p>
          <a:p>
            <a:pPr marL="342900" indent="-342900">
              <a:buFont typeface="Impact" pitchFamily="34" charset="0"/>
              <a:buAutoNum type="arabicPeriod"/>
            </a:pPr>
            <a:r>
              <a:rPr lang="en-US" sz="2000" b="1">
                <a:solidFill>
                  <a:srgbClr val="C00000"/>
                </a:solidFill>
                <a:latin typeface="Times New Roman" pitchFamily="18" charset="0"/>
              </a:rPr>
              <a:t>We must go there.</a:t>
            </a:r>
            <a:endParaRPr lang="ru-RU" sz="2000" b="1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113" y="692150"/>
            <a:ext cx="7416800" cy="5324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Вставьте  </a:t>
            </a:r>
            <a:r>
              <a:rPr lang="en-US" sz="2400" b="1" dirty="0">
                <a:solidFill>
                  <a:srgbClr val="C00000"/>
                </a:solidFill>
                <a:latin typeface="+mn-lt"/>
                <a:cs typeface="+mn-cs"/>
              </a:rPr>
              <a:t>Can</a:t>
            </a: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+mn-lt"/>
                <a:cs typeface="+mn-cs"/>
              </a:rPr>
              <a:t>May </a:t>
            </a: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или </a:t>
            </a:r>
            <a:r>
              <a:rPr lang="en-US" sz="2400" b="1" dirty="0">
                <a:solidFill>
                  <a:srgbClr val="C00000"/>
                </a:solidFill>
                <a:latin typeface="+mn-lt"/>
                <a:cs typeface="+mn-cs"/>
              </a:rPr>
              <a:t>Must</a:t>
            </a: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.</a:t>
            </a:r>
            <a:endParaRPr lang="en-US" sz="24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>
                <a:latin typeface="+mn-lt"/>
                <a:cs typeface="+mn-cs"/>
              </a:rPr>
              <a:t> </a:t>
            </a:r>
            <a:r>
              <a:rPr lang="en-US" sz="2400" b="1" dirty="0">
                <a:solidFill>
                  <a:srgbClr val="7030A0"/>
                </a:solidFill>
                <a:latin typeface="+mn-lt"/>
                <a:cs typeface="+mn-cs"/>
              </a:rPr>
              <a:t>I </a:t>
            </a:r>
            <a:r>
              <a:rPr lang="en-US" sz="2400" b="1" dirty="0">
                <a:solidFill>
                  <a:srgbClr val="7030A0"/>
                </a:solidFill>
                <a:latin typeface="+mn-lt"/>
                <a:cs typeface="+mn-cs"/>
              </a:rPr>
              <a:t>…. buy fruit today.</a:t>
            </a:r>
            <a:endParaRPr lang="ru-RU" sz="2400" b="1" dirty="0">
              <a:solidFill>
                <a:srgbClr val="7030A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7030A0"/>
                </a:solidFill>
                <a:latin typeface="+mn-lt"/>
                <a:cs typeface="+mn-cs"/>
              </a:rPr>
              <a:t>…. I see you mother?</a:t>
            </a:r>
            <a:endParaRPr lang="ru-RU" sz="2400" b="1" dirty="0">
              <a:solidFill>
                <a:srgbClr val="7030A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7030A0"/>
                </a:solidFill>
                <a:latin typeface="+mn-lt"/>
                <a:cs typeface="+mn-cs"/>
              </a:rPr>
              <a:t>…. you show me this picture?</a:t>
            </a:r>
            <a:endParaRPr lang="ru-RU" sz="2400" b="1" dirty="0">
              <a:solidFill>
                <a:srgbClr val="7030A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7030A0"/>
                </a:solidFill>
                <a:latin typeface="+mn-lt"/>
                <a:cs typeface="+mn-cs"/>
              </a:rPr>
              <a:t>You … not go there. They are bad people.</a:t>
            </a:r>
            <a:endParaRPr lang="ru-RU" sz="2400" b="1" dirty="0">
              <a:solidFill>
                <a:srgbClr val="7030A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7030A0"/>
                </a:solidFill>
                <a:latin typeface="+mn-lt"/>
                <a:cs typeface="+mn-cs"/>
              </a:rPr>
              <a:t>My parents … phone me. I …not go for a walk.</a:t>
            </a:r>
            <a:endParaRPr lang="ru-RU" sz="2400" b="1" dirty="0">
              <a:solidFill>
                <a:srgbClr val="7030A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7030A0"/>
                </a:solidFill>
                <a:latin typeface="+mn-lt"/>
                <a:cs typeface="+mn-cs"/>
              </a:rPr>
              <a:t>You …watch TV when you finish your work.</a:t>
            </a:r>
            <a:endParaRPr lang="ru-RU" sz="2400" b="1" dirty="0">
              <a:solidFill>
                <a:srgbClr val="7030A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7030A0"/>
                </a:solidFill>
                <a:latin typeface="+mn-lt"/>
                <a:cs typeface="+mn-cs"/>
              </a:rPr>
              <a:t>They …not translate this text. It is difficult.</a:t>
            </a:r>
            <a:endParaRPr lang="ru-RU" sz="2400" b="1" dirty="0">
              <a:solidFill>
                <a:srgbClr val="7030A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7030A0"/>
                </a:solidFill>
                <a:latin typeface="+mn-lt"/>
                <a:cs typeface="+mn-cs"/>
              </a:rPr>
              <a:t>You …work more.</a:t>
            </a:r>
            <a:endParaRPr lang="ru-RU" sz="2400" b="1" dirty="0">
              <a:solidFill>
                <a:srgbClr val="7030A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7030A0"/>
                </a:solidFill>
                <a:latin typeface="+mn-lt"/>
                <a:cs typeface="+mn-cs"/>
              </a:rPr>
              <a:t>…he go home? It is 6 o’clock.</a:t>
            </a:r>
            <a:endParaRPr lang="ru-RU" sz="2400" b="1" dirty="0">
              <a:solidFill>
                <a:srgbClr val="7030A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7030A0"/>
                </a:solidFill>
                <a:latin typeface="+mn-lt"/>
                <a:cs typeface="+mn-cs"/>
              </a:rPr>
              <a:t>… I ask you to play the piano? – I’m sorry but I </a:t>
            </a:r>
            <a:r>
              <a:rPr lang="en-US" sz="2400" b="1" dirty="0">
                <a:solidFill>
                  <a:srgbClr val="7030A0"/>
                </a:solidFill>
                <a:latin typeface="+mn-lt"/>
                <a:cs typeface="+mn-cs"/>
              </a:rPr>
              <a:t>….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400" b="1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7030A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611188" y="1084263"/>
            <a:ext cx="2376487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solidFill>
                  <a:srgbClr val="00B050"/>
                </a:solidFill>
                <a:latin typeface="Times New Roman" pitchFamily="18" charset="0"/>
              </a:rPr>
              <a:t>What</a:t>
            </a:r>
            <a:endParaRPr lang="ru-RU" sz="5400">
              <a:solidFill>
                <a:srgbClr val="00B050"/>
              </a:solidFill>
              <a:latin typeface="Times New Roman" pitchFamily="18" charset="0"/>
            </a:endParaRPr>
          </a:p>
          <a:p>
            <a:r>
              <a:rPr lang="en-US" sz="5400" b="1">
                <a:solidFill>
                  <a:srgbClr val="00B050"/>
                </a:solidFill>
                <a:latin typeface="Times New Roman" pitchFamily="18" charset="0"/>
              </a:rPr>
              <a:t>Where</a:t>
            </a:r>
            <a:endParaRPr lang="ru-RU" sz="5400">
              <a:solidFill>
                <a:srgbClr val="00B050"/>
              </a:solidFill>
              <a:latin typeface="Times New Roman" pitchFamily="18" charset="0"/>
            </a:endParaRPr>
          </a:p>
          <a:p>
            <a:r>
              <a:rPr lang="en-US" sz="5400" b="1">
                <a:solidFill>
                  <a:srgbClr val="00B050"/>
                </a:solidFill>
                <a:latin typeface="Times New Roman" pitchFamily="18" charset="0"/>
              </a:rPr>
              <a:t>When</a:t>
            </a:r>
            <a:endParaRPr lang="ru-RU" sz="5400">
              <a:solidFill>
                <a:srgbClr val="00B050"/>
              </a:solidFill>
              <a:latin typeface="Times New Roman" pitchFamily="18" charset="0"/>
            </a:endParaRPr>
          </a:p>
          <a:p>
            <a:r>
              <a:rPr lang="en-US" sz="5400" b="1">
                <a:solidFill>
                  <a:srgbClr val="00B050"/>
                </a:solidFill>
                <a:latin typeface="Times New Roman" pitchFamily="18" charset="0"/>
              </a:rPr>
              <a:t>Why</a:t>
            </a:r>
            <a:endParaRPr lang="ru-RU" sz="5400">
              <a:solidFill>
                <a:srgbClr val="00B050"/>
              </a:solidFill>
              <a:latin typeface="Times New Roman" pitchFamily="18" charset="0"/>
            </a:endParaRPr>
          </a:p>
          <a:p>
            <a:r>
              <a:rPr lang="en-US" sz="5400" b="1">
                <a:solidFill>
                  <a:srgbClr val="00B050"/>
                </a:solidFill>
                <a:latin typeface="Times New Roman" pitchFamily="18" charset="0"/>
              </a:rPr>
              <a:t>How</a:t>
            </a:r>
            <a:endParaRPr lang="ru-RU" sz="540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84292" y="2432416"/>
            <a:ext cx="886781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+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71073" y="2330883"/>
            <a:ext cx="5337487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C00000"/>
                </a:solidFill>
                <a:latin typeface="+mn-lt"/>
                <a:cs typeface="+mn-cs"/>
              </a:rPr>
              <a:t>Вопросительное предложение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6"/>
            <a:ext cx="2167581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50800"/>
                <a:solidFill>
                  <a:srgbClr val="0070C0"/>
                </a:solidFill>
                <a:latin typeface="+mn-lt"/>
                <a:cs typeface="+mn-cs"/>
              </a:rPr>
              <a:t>Но:</a:t>
            </a:r>
            <a:endParaRPr lang="ru-RU" sz="9600" b="1" dirty="0">
              <a:ln w="50800"/>
              <a:solidFill>
                <a:srgbClr val="0070C0"/>
              </a:solidFill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606550" y="2781300"/>
            <a:ext cx="609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We can go to New York this year</a:t>
            </a:r>
            <a:r>
              <a:rPr lang="en-US">
                <a:latin typeface="Times New Roman" pitchFamily="18" charset="0"/>
              </a:rPr>
              <a:t>.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692275" y="3570288"/>
            <a:ext cx="9350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7030A0"/>
                </a:solidFill>
                <a:latin typeface="Times New Roman" pitchFamily="18" charset="0"/>
              </a:rPr>
              <a:t>We</a:t>
            </a:r>
            <a:endParaRPr lang="ru-RU" sz="3200">
              <a:solidFill>
                <a:srgbClr val="7030A0"/>
              </a:solidFill>
              <a:latin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411413" y="3565525"/>
            <a:ext cx="554513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7030A0"/>
                </a:solidFill>
                <a:latin typeface="Times New Roman" pitchFamily="18" charset="0"/>
              </a:rPr>
              <a:t>can go to New York this year.</a:t>
            </a:r>
            <a:endParaRPr lang="ru-RU" sz="3200" b="1">
              <a:solidFill>
                <a:srgbClr val="7030A0"/>
              </a:solidFill>
              <a:latin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047750" y="3570288"/>
            <a:ext cx="1111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Times New Roman" pitchFamily="18" charset="0"/>
              </a:rPr>
              <a:t>Who</a:t>
            </a:r>
            <a:endParaRPr lang="ru-RU" sz="3200" b="1">
              <a:solidFill>
                <a:srgbClr val="00B05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8888" y="836613"/>
            <a:ext cx="6985000" cy="4802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7030A0"/>
                </a:solidFill>
                <a:latin typeface="+mn-lt"/>
                <a:cs typeface="+mn-cs"/>
              </a:rPr>
              <a:t>К каждому предложению задайте как можно больше вопросов.</a:t>
            </a:r>
            <a:endParaRPr lang="ru-RU" sz="2400" dirty="0">
              <a:solidFill>
                <a:srgbClr val="7030A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  </a:t>
            </a:r>
            <a:r>
              <a:rPr lang="ru-RU" i="1" dirty="0">
                <a:latin typeface="+mn-lt"/>
                <a:cs typeface="+mn-cs"/>
              </a:rPr>
              <a:t> </a:t>
            </a:r>
            <a:endParaRPr lang="ru-RU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00B050"/>
                </a:solidFill>
                <a:latin typeface="+mn-lt"/>
                <a:cs typeface="+mn-cs"/>
              </a:rPr>
              <a:t>We can go to New York this year.</a:t>
            </a:r>
            <a:endParaRPr lang="ru-RU" sz="2400" b="1" dirty="0">
              <a:solidFill>
                <a:srgbClr val="00B05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00B050"/>
                </a:solidFill>
                <a:latin typeface="+mn-lt"/>
                <a:cs typeface="+mn-cs"/>
              </a:rPr>
              <a:t>You must listen to your teacher at lessons.</a:t>
            </a:r>
            <a:endParaRPr lang="ru-RU" sz="2400" b="1" dirty="0">
              <a:solidFill>
                <a:srgbClr val="00B05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00B050"/>
                </a:solidFill>
                <a:latin typeface="+mn-lt"/>
                <a:cs typeface="+mn-cs"/>
              </a:rPr>
              <a:t>She must be at home in the evening.</a:t>
            </a:r>
            <a:endParaRPr lang="ru-RU" sz="2400" b="1" dirty="0">
              <a:solidFill>
                <a:srgbClr val="00B05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00B050"/>
                </a:solidFill>
                <a:latin typeface="+mn-lt"/>
                <a:cs typeface="+mn-cs"/>
              </a:rPr>
              <a:t>They may watch TV after school.</a:t>
            </a:r>
            <a:endParaRPr lang="ru-RU" sz="2400" b="1" dirty="0">
              <a:solidFill>
                <a:srgbClr val="00B05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00B050"/>
                </a:solidFill>
                <a:latin typeface="+mn-lt"/>
                <a:cs typeface="+mn-cs"/>
              </a:rPr>
              <a:t>He can help you to do your homework.</a:t>
            </a:r>
            <a:endParaRPr lang="ru-RU" sz="2400" b="1" dirty="0">
              <a:solidFill>
                <a:srgbClr val="00B05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00B050"/>
                </a:solidFill>
                <a:latin typeface="+mn-lt"/>
                <a:cs typeface="+mn-cs"/>
              </a:rPr>
              <a:t>Bill can’t read the text. It is difficult.</a:t>
            </a:r>
            <a:endParaRPr lang="ru-RU" sz="2400" b="1" dirty="0">
              <a:solidFill>
                <a:srgbClr val="00B05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00B050"/>
                </a:solidFill>
                <a:latin typeface="+mn-lt"/>
                <a:cs typeface="+mn-cs"/>
              </a:rPr>
              <a:t>You may  go to the stadium to play football.</a:t>
            </a:r>
            <a:endParaRPr lang="ru-RU" sz="2400" b="1" dirty="0">
              <a:solidFill>
                <a:srgbClr val="00B05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00B050"/>
                </a:solidFill>
                <a:latin typeface="+mn-lt"/>
                <a:cs typeface="+mn-cs"/>
              </a:rPr>
              <a:t>Kate must give me my money.</a:t>
            </a:r>
            <a:endParaRPr lang="ru-RU" sz="2400" b="1" dirty="0">
              <a:solidFill>
                <a:srgbClr val="00B05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00B050"/>
                </a:solidFill>
                <a:latin typeface="+mn-lt"/>
                <a:cs typeface="+mn-cs"/>
              </a:rPr>
              <a:t>Children mustn’t play in the street.</a:t>
            </a:r>
            <a:endParaRPr lang="ru-RU" sz="2400" b="1" dirty="0">
              <a:solidFill>
                <a:srgbClr val="00B05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00B050"/>
                </a:solidFill>
                <a:latin typeface="+mn-lt"/>
                <a:cs typeface="+mn-cs"/>
              </a:rPr>
              <a:t>My brother is a sportsman. He can swim well.</a:t>
            </a:r>
            <a:endParaRPr lang="ru-RU" sz="2400" b="1" dirty="0">
              <a:solidFill>
                <a:srgbClr val="00B05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078292"/>
            <a:ext cx="8700843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Well  done !</a:t>
            </a:r>
            <a:endParaRPr lang="ru-RU" sz="9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71550" y="1011238"/>
            <a:ext cx="540067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  <a:latin typeface="Arial Black" pitchFamily="34" charset="0"/>
              </a:rPr>
              <a:t>В королевском дворце живут также  Их Высочества королевские дети:</a:t>
            </a:r>
          </a:p>
          <a:p>
            <a:r>
              <a:rPr lang="ru-RU" sz="2400" b="1">
                <a:solidFill>
                  <a:srgbClr val="7030A0"/>
                </a:solidFill>
                <a:latin typeface="Arial Black" pitchFamily="34" charset="0"/>
              </a:rPr>
              <a:t>принцесса </a:t>
            </a:r>
            <a:r>
              <a:rPr lang="en-US" sz="2400" b="1">
                <a:solidFill>
                  <a:srgbClr val="FF0000"/>
                </a:solidFill>
                <a:latin typeface="Arial Black" pitchFamily="34" charset="0"/>
              </a:rPr>
              <a:t>Can</a:t>
            </a:r>
            <a:r>
              <a:rPr lang="en-US" sz="2400" b="1">
                <a:solidFill>
                  <a:srgbClr val="7030A0"/>
                </a:solidFill>
                <a:latin typeface="Arial Black" pitchFamily="34" charset="0"/>
              </a:rPr>
              <a:t> , </a:t>
            </a:r>
            <a:r>
              <a:rPr lang="ru-RU" sz="2400" b="1">
                <a:solidFill>
                  <a:srgbClr val="7030A0"/>
                </a:solidFill>
                <a:latin typeface="Arial Black" pitchFamily="34" charset="0"/>
              </a:rPr>
              <a:t>принц </a:t>
            </a:r>
            <a:r>
              <a:rPr lang="en-US" sz="2400" b="1">
                <a:solidFill>
                  <a:srgbClr val="00B050"/>
                </a:solidFill>
                <a:latin typeface="Arial Black" pitchFamily="34" charset="0"/>
              </a:rPr>
              <a:t>May</a:t>
            </a:r>
            <a:r>
              <a:rPr lang="en-US" sz="2400" b="1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400" b="1">
                <a:solidFill>
                  <a:srgbClr val="7030A0"/>
                </a:solidFill>
                <a:latin typeface="Arial Black" pitchFamily="34" charset="0"/>
              </a:rPr>
              <a:t>и принц </a:t>
            </a:r>
            <a:r>
              <a:rPr lang="en-US" sz="2400" b="1">
                <a:solidFill>
                  <a:srgbClr val="0070C0"/>
                </a:solidFill>
                <a:latin typeface="Arial Black" pitchFamily="34" charset="0"/>
              </a:rPr>
              <a:t>Must</a:t>
            </a:r>
            <a:r>
              <a:rPr lang="en-US" sz="2400" b="1">
                <a:solidFill>
                  <a:srgbClr val="7030A0"/>
                </a:solidFill>
                <a:latin typeface="Arial Black" pitchFamily="34" charset="0"/>
              </a:rPr>
              <a:t>.</a:t>
            </a:r>
            <a:endParaRPr lang="ru-RU" sz="2400" b="1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916238" y="3644900"/>
            <a:ext cx="50403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Arial Black" pitchFamily="34" charset="0"/>
              </a:rPr>
              <a:t>Хотя Их Высочества –родные сестра и братья, у них разные характеры.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1"/>
          <p:cNvSpPr txBox="1">
            <a:spLocks noChangeArrowheads="1"/>
          </p:cNvSpPr>
          <p:nvPr/>
        </p:nvSpPr>
        <p:spPr bwMode="auto">
          <a:xfrm>
            <a:off x="1763713" y="627063"/>
            <a:ext cx="47529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a_CampusOtl3DShad"/>
              </a:rPr>
              <a:t>Источники:</a:t>
            </a:r>
          </a:p>
        </p:txBody>
      </p:sp>
      <p:sp>
        <p:nvSpPr>
          <p:cNvPr id="32770" name="TextBox 2"/>
          <p:cNvSpPr txBox="1">
            <a:spLocks noChangeArrowheads="1"/>
          </p:cNvSpPr>
          <p:nvPr/>
        </p:nvSpPr>
        <p:spPr bwMode="auto">
          <a:xfrm>
            <a:off x="1476375" y="2349500"/>
            <a:ext cx="3455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88" y="1773238"/>
            <a:ext cx="3228975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4924425" y="2133600"/>
            <a:ext cx="338455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>
                <a:solidFill>
                  <a:srgbClr val="7030A0"/>
                </a:solidFill>
                <a:latin typeface="Arial Black" pitchFamily="34" charset="0"/>
              </a:rPr>
              <a:t>Каркусова Д.М  «English Grammar Land»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>
                <a:solidFill>
                  <a:srgbClr val="7030A0"/>
                </a:solidFill>
                <a:latin typeface="Arial Black" pitchFamily="34" charset="0"/>
              </a:rPr>
              <a:t>Издательство «Каро»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800">
                <a:solidFill>
                  <a:srgbClr val="7030A0"/>
                </a:solidFill>
                <a:latin typeface="Arial Black" pitchFamily="34" charset="0"/>
              </a:rPr>
              <a:t>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74650" y="981075"/>
            <a:ext cx="5329238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FF0000"/>
                </a:solidFill>
                <a:latin typeface="Arial Black" pitchFamily="34" charset="0"/>
              </a:rPr>
              <a:t>Can</a:t>
            </a:r>
            <a:r>
              <a:rPr lang="ru-RU" sz="2400">
                <a:solidFill>
                  <a:srgbClr val="C00000"/>
                </a:solidFill>
                <a:latin typeface="Arial Black" pitchFamily="34" charset="0"/>
              </a:rPr>
              <a:t>,</a:t>
            </a:r>
            <a:r>
              <a:rPr lang="ru-RU" sz="240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sz="2400">
                <a:solidFill>
                  <a:srgbClr val="C00000"/>
                </a:solidFill>
                <a:latin typeface="Arial Black" pitchFamily="34" charset="0"/>
              </a:rPr>
              <a:t>конечно, хвастунишка,</a:t>
            </a:r>
          </a:p>
          <a:p>
            <a:r>
              <a:rPr lang="ru-RU" sz="2400">
                <a:solidFill>
                  <a:srgbClr val="C00000"/>
                </a:solidFill>
                <a:latin typeface="Arial Black" pitchFamily="34" charset="0"/>
              </a:rPr>
              <a:t>Свой успех возносит слишком:</a:t>
            </a:r>
          </a:p>
          <a:p>
            <a:r>
              <a:rPr lang="ru-RU" sz="2400">
                <a:solidFill>
                  <a:srgbClr val="C00000"/>
                </a:solidFill>
                <a:latin typeface="Arial Black" pitchFamily="34" charset="0"/>
              </a:rPr>
              <a:t>«Я </a:t>
            </a:r>
            <a:r>
              <a:rPr lang="ru-RU" sz="2400" u="sng">
                <a:solidFill>
                  <a:srgbClr val="C00000"/>
                </a:solidFill>
                <a:latin typeface="Arial Black" pitchFamily="34" charset="0"/>
              </a:rPr>
              <a:t>могу</a:t>
            </a:r>
            <a:r>
              <a:rPr lang="ru-RU" sz="2400">
                <a:solidFill>
                  <a:srgbClr val="C00000"/>
                </a:solidFill>
                <a:latin typeface="Arial Black" pitchFamily="34" charset="0"/>
              </a:rPr>
              <a:t> стихи слагать,</a:t>
            </a:r>
          </a:p>
          <a:p>
            <a:r>
              <a:rPr lang="ru-RU" sz="2400">
                <a:solidFill>
                  <a:srgbClr val="C00000"/>
                </a:solidFill>
                <a:latin typeface="Arial Black" pitchFamily="34" charset="0"/>
              </a:rPr>
              <a:t>Я </a:t>
            </a:r>
            <a:r>
              <a:rPr lang="ru-RU" sz="2400" u="sng">
                <a:solidFill>
                  <a:srgbClr val="C00000"/>
                </a:solidFill>
                <a:latin typeface="Arial Black" pitchFamily="34" charset="0"/>
              </a:rPr>
              <a:t>умею</a:t>
            </a:r>
            <a:r>
              <a:rPr lang="ru-RU" sz="2400">
                <a:solidFill>
                  <a:srgbClr val="C00000"/>
                </a:solidFill>
                <a:latin typeface="Arial Black" pitchFamily="34" charset="0"/>
              </a:rPr>
              <a:t> вышивать,</a:t>
            </a:r>
          </a:p>
          <a:p>
            <a:r>
              <a:rPr lang="ru-RU" sz="2400">
                <a:solidFill>
                  <a:srgbClr val="C00000"/>
                </a:solidFill>
                <a:latin typeface="Arial Black" pitchFamily="34" charset="0"/>
              </a:rPr>
              <a:t>На коне </a:t>
            </a:r>
            <a:r>
              <a:rPr lang="ru-RU" sz="2400" u="sng">
                <a:solidFill>
                  <a:srgbClr val="C00000"/>
                </a:solidFill>
                <a:latin typeface="Arial Black" pitchFamily="34" charset="0"/>
              </a:rPr>
              <a:t>могу </a:t>
            </a:r>
            <a:r>
              <a:rPr lang="ru-RU" sz="2400">
                <a:solidFill>
                  <a:srgbClr val="C00000"/>
                </a:solidFill>
                <a:latin typeface="Arial Black" pitchFamily="34" charset="0"/>
              </a:rPr>
              <a:t>скакать,</a:t>
            </a:r>
          </a:p>
          <a:p>
            <a:r>
              <a:rPr lang="ru-RU" sz="2400" u="sng">
                <a:solidFill>
                  <a:srgbClr val="C00000"/>
                </a:solidFill>
                <a:latin typeface="Arial Black" pitchFamily="34" charset="0"/>
              </a:rPr>
              <a:t>Не умею </a:t>
            </a:r>
            <a:r>
              <a:rPr lang="ru-RU" sz="2400">
                <a:solidFill>
                  <a:srgbClr val="C00000"/>
                </a:solidFill>
                <a:latin typeface="Arial Black" pitchFamily="34" charset="0"/>
              </a:rPr>
              <a:t>лишь молчать».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565984" y="548680"/>
            <a:ext cx="2678424" cy="5356848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68313" y="1125538"/>
            <a:ext cx="482441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70C0"/>
                </a:solidFill>
                <a:latin typeface="Arial Black" pitchFamily="34" charset="0"/>
              </a:rPr>
              <a:t>May</a:t>
            </a:r>
            <a:r>
              <a:rPr lang="en-US" sz="200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sz="2000">
                <a:solidFill>
                  <a:srgbClr val="00B050"/>
                </a:solidFill>
                <a:latin typeface="Arial Black" pitchFamily="34" charset="0"/>
              </a:rPr>
              <a:t>воспитан без сомненья,</a:t>
            </a:r>
          </a:p>
          <a:p>
            <a:r>
              <a:rPr lang="ru-RU" sz="2000">
                <a:solidFill>
                  <a:srgbClr val="00B050"/>
                </a:solidFill>
                <a:latin typeface="Arial Black" pitchFamily="34" charset="0"/>
              </a:rPr>
              <a:t>Вежлив, и без разрешенья</a:t>
            </a:r>
          </a:p>
          <a:p>
            <a:r>
              <a:rPr lang="ru-RU" sz="2000">
                <a:solidFill>
                  <a:srgbClr val="00B050"/>
                </a:solidFill>
                <a:latin typeface="Arial Black" pitchFamily="34" charset="0"/>
              </a:rPr>
              <a:t>Он не сделает и шагу:</a:t>
            </a:r>
          </a:p>
          <a:p>
            <a:r>
              <a:rPr lang="ru-RU" sz="2000">
                <a:solidFill>
                  <a:srgbClr val="00B050"/>
                </a:solidFill>
                <a:latin typeface="Arial Black" pitchFamily="34" charset="0"/>
              </a:rPr>
              <a:t>«</a:t>
            </a:r>
            <a:r>
              <a:rPr lang="ru-RU" sz="2000" u="sng">
                <a:solidFill>
                  <a:srgbClr val="00B050"/>
                </a:solidFill>
                <a:latin typeface="Arial Black" pitchFamily="34" charset="0"/>
              </a:rPr>
              <a:t>Можно</a:t>
            </a:r>
            <a:r>
              <a:rPr lang="ru-RU" sz="2000">
                <a:solidFill>
                  <a:srgbClr val="00B050"/>
                </a:solidFill>
                <a:latin typeface="Arial Black" pitchFamily="34" charset="0"/>
              </a:rPr>
              <a:t> лист возьму бумаги?</a:t>
            </a:r>
          </a:p>
          <a:p>
            <a:r>
              <a:rPr lang="ru-RU" sz="2000" u="sng">
                <a:solidFill>
                  <a:srgbClr val="00B050"/>
                </a:solidFill>
                <a:latin typeface="Arial Black" pitchFamily="34" charset="0"/>
              </a:rPr>
              <a:t>Можно</a:t>
            </a:r>
            <a:r>
              <a:rPr lang="ru-RU" sz="2000">
                <a:solidFill>
                  <a:srgbClr val="00B050"/>
                </a:solidFill>
                <a:latin typeface="Arial Black" pitchFamily="34" charset="0"/>
              </a:rPr>
              <a:t> вашу ручку взять?</a:t>
            </a:r>
          </a:p>
          <a:p>
            <a:r>
              <a:rPr lang="ru-RU" sz="2000" u="sng">
                <a:solidFill>
                  <a:srgbClr val="00B050"/>
                </a:solidFill>
                <a:latin typeface="Arial Black" pitchFamily="34" charset="0"/>
              </a:rPr>
              <a:t>Можно</a:t>
            </a:r>
            <a:r>
              <a:rPr lang="ru-RU" sz="2000">
                <a:solidFill>
                  <a:srgbClr val="00B050"/>
                </a:solidFill>
                <a:latin typeface="Arial Black" pitchFamily="34" charset="0"/>
              </a:rPr>
              <a:t> книжку почитать?»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508104" y="548680"/>
            <a:ext cx="2592288" cy="5431461"/>
          </a:xfrm>
          <a:prstGeom prst="rect">
            <a:avLst/>
          </a:prstGeom>
          <a:ln w="889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95288" y="1196975"/>
            <a:ext cx="4608512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Arial Black" pitchFamily="34" charset="0"/>
              </a:rPr>
              <a:t>Must </a:t>
            </a:r>
            <a:r>
              <a:rPr lang="ru-RU">
                <a:solidFill>
                  <a:srgbClr val="0070C0"/>
                </a:solidFill>
                <a:latin typeface="Arial Black" pitchFamily="34" charset="0"/>
              </a:rPr>
              <a:t>всех серьезнее и строже.</a:t>
            </a:r>
          </a:p>
          <a:p>
            <a:r>
              <a:rPr lang="ru-RU">
                <a:solidFill>
                  <a:srgbClr val="0070C0"/>
                </a:solidFill>
                <a:latin typeface="Arial Black" pitchFamily="34" charset="0"/>
              </a:rPr>
              <a:t>Раз сказал он, значит должен:</a:t>
            </a:r>
          </a:p>
          <a:p>
            <a:r>
              <a:rPr lang="ru-RU">
                <a:solidFill>
                  <a:srgbClr val="0070C0"/>
                </a:solidFill>
                <a:latin typeface="Arial Black" pitchFamily="34" charset="0"/>
              </a:rPr>
              <a:t>«</a:t>
            </a:r>
            <a:r>
              <a:rPr lang="ru-RU" u="sng">
                <a:solidFill>
                  <a:srgbClr val="0070C0"/>
                </a:solidFill>
                <a:latin typeface="Arial Black" pitchFamily="34" charset="0"/>
              </a:rPr>
              <a:t>Должен</a:t>
            </a:r>
            <a:r>
              <a:rPr lang="ru-RU">
                <a:solidFill>
                  <a:srgbClr val="0070C0"/>
                </a:solidFill>
                <a:latin typeface="Arial Black" pitchFamily="34" charset="0"/>
              </a:rPr>
              <a:t> в школу я ходить,</a:t>
            </a:r>
          </a:p>
          <a:p>
            <a:r>
              <a:rPr lang="ru-RU" u="sng">
                <a:solidFill>
                  <a:srgbClr val="0070C0"/>
                </a:solidFill>
                <a:latin typeface="Arial Black" pitchFamily="34" charset="0"/>
              </a:rPr>
              <a:t>Должен </a:t>
            </a:r>
            <a:r>
              <a:rPr lang="ru-RU">
                <a:solidFill>
                  <a:srgbClr val="0070C0"/>
                </a:solidFill>
                <a:latin typeface="Arial Black" pitchFamily="34" charset="0"/>
              </a:rPr>
              <a:t>правила зубрить,</a:t>
            </a:r>
          </a:p>
          <a:p>
            <a:r>
              <a:rPr lang="ru-RU">
                <a:solidFill>
                  <a:srgbClr val="0070C0"/>
                </a:solidFill>
                <a:latin typeface="Arial Black" pitchFamily="34" charset="0"/>
              </a:rPr>
              <a:t>Я </a:t>
            </a:r>
            <a:r>
              <a:rPr lang="ru-RU" u="sng">
                <a:solidFill>
                  <a:srgbClr val="0070C0"/>
                </a:solidFill>
                <a:latin typeface="Arial Black" pitchFamily="34" charset="0"/>
              </a:rPr>
              <a:t>не должен </a:t>
            </a:r>
            <a:r>
              <a:rPr lang="ru-RU">
                <a:solidFill>
                  <a:srgbClr val="0070C0"/>
                </a:solidFill>
                <a:latin typeface="Arial Black" pitchFamily="34" charset="0"/>
              </a:rPr>
              <a:t>отставать,</a:t>
            </a:r>
          </a:p>
          <a:p>
            <a:r>
              <a:rPr lang="ru-RU" u="sng">
                <a:solidFill>
                  <a:srgbClr val="0070C0"/>
                </a:solidFill>
                <a:latin typeface="Arial Black" pitchFamily="34" charset="0"/>
              </a:rPr>
              <a:t>Должен</a:t>
            </a:r>
            <a:r>
              <a:rPr lang="ru-RU">
                <a:solidFill>
                  <a:srgbClr val="0070C0"/>
                </a:solidFill>
                <a:latin typeface="Arial Black" pitchFamily="34" charset="0"/>
              </a:rPr>
              <a:t> знаньями блистать».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148064" y="620688"/>
            <a:ext cx="3030803" cy="5334213"/>
          </a:xfrm>
          <a:prstGeom prst="rect">
            <a:avLst/>
          </a:prstGeom>
          <a:ln w="889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127250" y="611188"/>
            <a:ext cx="4032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C00000"/>
                </a:solidFill>
                <a:latin typeface="Times New Roman" pitchFamily="18" charset="0"/>
              </a:rPr>
              <a:t>Отрицанье получилось,</a:t>
            </a:r>
            <a:endParaRPr lang="ru-RU" sz="2400">
              <a:solidFill>
                <a:srgbClr val="C00000"/>
              </a:solidFill>
              <a:latin typeface="Times New Roman" pitchFamily="18" charset="0"/>
            </a:endParaRPr>
          </a:p>
          <a:p>
            <a:r>
              <a:rPr lang="ru-RU" sz="2400" b="1" i="1">
                <a:solidFill>
                  <a:srgbClr val="C00000"/>
                </a:solidFill>
                <a:latin typeface="Times New Roman" pitchFamily="18" charset="0"/>
              </a:rPr>
              <a:t>Если вдруг частица </a:t>
            </a:r>
            <a:r>
              <a:rPr lang="en-US" sz="2400" b="1" i="1">
                <a:solidFill>
                  <a:srgbClr val="C00000"/>
                </a:solidFill>
                <a:latin typeface="Times New Roman" pitchFamily="18" charset="0"/>
              </a:rPr>
              <a:t>not</a:t>
            </a:r>
            <a:endParaRPr lang="ru-RU" sz="2400">
              <a:solidFill>
                <a:srgbClr val="C00000"/>
              </a:solidFill>
              <a:latin typeface="Times New Roman" pitchFamily="18" charset="0"/>
            </a:endParaRPr>
          </a:p>
          <a:p>
            <a:r>
              <a:rPr lang="ru-RU" sz="2400" b="1" i="1">
                <a:solidFill>
                  <a:srgbClr val="C00000"/>
                </a:solidFill>
                <a:latin typeface="Times New Roman" pitchFamily="18" charset="0"/>
              </a:rPr>
              <a:t>За глаголом появилась.</a:t>
            </a:r>
            <a:endParaRPr lang="ru-RU" sz="2400">
              <a:solidFill>
                <a:srgbClr val="C00000"/>
              </a:solidFill>
              <a:latin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4413" y="1816100"/>
            <a:ext cx="2146300" cy="41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1816100"/>
            <a:ext cx="2014538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30900" y="1816100"/>
            <a:ext cx="13652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612976" y="3645024"/>
            <a:ext cx="1415773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…</a:t>
            </a:r>
            <a:endParaRPr lang="ru-RU" sz="9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7950" y="2205038"/>
            <a:ext cx="8958263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Times New Roman" pitchFamily="18" charset="0"/>
              </a:rPr>
              <a:t>He can speak English.   </a:t>
            </a:r>
            <a:r>
              <a:rPr lang="en-US" sz="3200" b="1">
                <a:solidFill>
                  <a:srgbClr val="002060"/>
                </a:solidFill>
                <a:latin typeface="Times New Roman" pitchFamily="18" charset="0"/>
              </a:rPr>
              <a:t>He </a:t>
            </a:r>
            <a:r>
              <a:rPr lang="en-US" sz="3200" b="1" u="sng">
                <a:solidFill>
                  <a:srgbClr val="FF0000"/>
                </a:solidFill>
                <a:latin typeface="Times New Roman" pitchFamily="18" charset="0"/>
              </a:rPr>
              <a:t>can not </a:t>
            </a:r>
            <a:r>
              <a:rPr lang="en-US" sz="3200" b="1">
                <a:solidFill>
                  <a:srgbClr val="002060"/>
                </a:solidFill>
                <a:latin typeface="Times New Roman" pitchFamily="18" charset="0"/>
              </a:rPr>
              <a:t>speak English.</a:t>
            </a:r>
            <a:endParaRPr lang="ru-RU" sz="3200" b="1">
              <a:solidFill>
                <a:srgbClr val="002060"/>
              </a:solidFill>
              <a:latin typeface="Times New Roman" pitchFamily="18" charset="0"/>
            </a:endParaRPr>
          </a:p>
          <a:p>
            <a:r>
              <a:rPr lang="en-US" sz="3200" b="1">
                <a:solidFill>
                  <a:srgbClr val="C00000"/>
                </a:solidFill>
                <a:latin typeface="Times New Roman" pitchFamily="18" charset="0"/>
              </a:rPr>
              <a:t> </a:t>
            </a:r>
            <a:endParaRPr lang="ru-RU" sz="3200" b="1">
              <a:solidFill>
                <a:srgbClr val="C00000"/>
              </a:solidFill>
              <a:latin typeface="Times New Roman" pitchFamily="18" charset="0"/>
            </a:endParaRPr>
          </a:p>
          <a:p>
            <a:r>
              <a:rPr lang="en-US" sz="3200" b="1">
                <a:solidFill>
                  <a:srgbClr val="C00000"/>
                </a:solidFill>
                <a:latin typeface="Times New Roman" pitchFamily="18" charset="0"/>
              </a:rPr>
              <a:t>You may come in.           </a:t>
            </a:r>
            <a:r>
              <a:rPr lang="en-US" sz="3200" b="1">
                <a:solidFill>
                  <a:srgbClr val="002060"/>
                </a:solidFill>
                <a:latin typeface="Times New Roman" pitchFamily="18" charset="0"/>
              </a:rPr>
              <a:t>You </a:t>
            </a:r>
            <a:r>
              <a:rPr lang="en-US" sz="3200" b="1" u="sng">
                <a:solidFill>
                  <a:srgbClr val="FF0000"/>
                </a:solidFill>
                <a:latin typeface="Times New Roman" pitchFamily="18" charset="0"/>
              </a:rPr>
              <a:t>may not </a:t>
            </a:r>
            <a:r>
              <a:rPr lang="en-US" sz="3200" b="1">
                <a:solidFill>
                  <a:srgbClr val="002060"/>
                </a:solidFill>
                <a:latin typeface="Times New Roman" pitchFamily="18" charset="0"/>
              </a:rPr>
              <a:t>come in.</a:t>
            </a:r>
            <a:endParaRPr lang="ru-RU" sz="3200" b="1">
              <a:solidFill>
                <a:srgbClr val="002060"/>
              </a:solidFill>
              <a:latin typeface="Times New Roman" pitchFamily="18" charset="0"/>
            </a:endParaRPr>
          </a:p>
          <a:p>
            <a:r>
              <a:rPr lang="en-US" sz="3200" b="1">
                <a:solidFill>
                  <a:srgbClr val="C00000"/>
                </a:solidFill>
                <a:latin typeface="Times New Roman" pitchFamily="18" charset="0"/>
              </a:rPr>
              <a:t> </a:t>
            </a:r>
            <a:endParaRPr lang="ru-RU" sz="3200" b="1">
              <a:solidFill>
                <a:srgbClr val="C00000"/>
              </a:solidFill>
              <a:latin typeface="Times New Roman" pitchFamily="18" charset="0"/>
            </a:endParaRPr>
          </a:p>
          <a:p>
            <a:r>
              <a:rPr lang="en-US" sz="3200" b="1">
                <a:solidFill>
                  <a:srgbClr val="C00000"/>
                </a:solidFill>
                <a:latin typeface="Times New Roman" pitchFamily="18" charset="0"/>
              </a:rPr>
              <a:t>We must go there.          </a:t>
            </a:r>
            <a:r>
              <a:rPr lang="en-US" sz="3200" b="1">
                <a:solidFill>
                  <a:srgbClr val="002060"/>
                </a:solidFill>
                <a:latin typeface="Times New Roman" pitchFamily="18" charset="0"/>
              </a:rPr>
              <a:t>We </a:t>
            </a:r>
            <a:r>
              <a:rPr lang="en-US" sz="3200" b="1" u="sng">
                <a:solidFill>
                  <a:srgbClr val="FF0000"/>
                </a:solidFill>
                <a:latin typeface="Times New Roman" pitchFamily="18" charset="0"/>
              </a:rPr>
              <a:t>must not </a:t>
            </a:r>
            <a:r>
              <a:rPr lang="en-US" sz="3200" b="1">
                <a:solidFill>
                  <a:srgbClr val="002060"/>
                </a:solidFill>
                <a:latin typeface="Times New Roman" pitchFamily="18" charset="0"/>
              </a:rPr>
              <a:t>go there.</a:t>
            </a:r>
            <a:r>
              <a:rPr lang="en-US" sz="3200">
                <a:solidFill>
                  <a:srgbClr val="002060"/>
                </a:solidFill>
                <a:latin typeface="Times New Roman" pitchFamily="18" charset="0"/>
              </a:rPr>
              <a:t>      </a:t>
            </a:r>
            <a:endParaRPr lang="ru-RU" sz="320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412875"/>
            <a:ext cx="24479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44888" y="1400175"/>
            <a:ext cx="180975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11960" y="3284984"/>
            <a:ext cx="886781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/>
                <a:solidFill>
                  <a:srgbClr val="C00000"/>
                </a:solidFill>
                <a:latin typeface="+mn-lt"/>
                <a:cs typeface="+mn-cs"/>
              </a:rPr>
              <a:t>=</a:t>
            </a:r>
            <a:endParaRPr lang="ru-RU" sz="9600" b="1" dirty="0">
              <a:ln/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74100" y="3284984"/>
            <a:ext cx="3670300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Can’t </a:t>
            </a:r>
            <a:endParaRPr lang="ru-RU" sz="8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620713"/>
            <a:ext cx="3019425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4713" y="627063"/>
            <a:ext cx="1839912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851920" y="3032852"/>
            <a:ext cx="886781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=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3573016"/>
            <a:ext cx="4086376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Mustn’t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124</TotalTime>
  <Words>528</Words>
  <Application>Microsoft Office PowerPoint</Application>
  <PresentationFormat>Экран (4:3)</PresentationFormat>
  <Paragraphs>109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20</vt:i4>
      </vt:variant>
    </vt:vector>
  </HeadingPairs>
  <TitlesOfParts>
    <vt:vector size="31" baseType="lpstr">
      <vt:lpstr>Times New Roman</vt:lpstr>
      <vt:lpstr>Arial</vt:lpstr>
      <vt:lpstr>Impact</vt:lpstr>
      <vt:lpstr>Calibri</vt:lpstr>
      <vt:lpstr>a_CampusOtl3DShad</vt:lpstr>
      <vt:lpstr>Arial Black</vt:lpstr>
      <vt:lpstr>NewsPrint</vt:lpstr>
      <vt:lpstr>NewsPrint</vt:lpstr>
      <vt:lpstr>NewsPrint</vt:lpstr>
      <vt:lpstr>NewsPrint</vt:lpstr>
      <vt:lpstr>NewsPrint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BomG</dc:creator>
  <cp:lastModifiedBy>user</cp:lastModifiedBy>
  <cp:revision>16</cp:revision>
  <dcterms:created xsi:type="dcterms:W3CDTF">2011-01-07T20:06:38Z</dcterms:created>
  <dcterms:modified xsi:type="dcterms:W3CDTF">2016-09-18T18:16:44Z</dcterms:modified>
</cp:coreProperties>
</file>