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9" r:id="rId6"/>
    <p:sldId id="268" r:id="rId7"/>
    <p:sldId id="274" r:id="rId8"/>
    <p:sldId id="27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B677B03-07C4-4B75-B105-885821506CBE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7121F0F-FC1E-4A56-8DCB-AD2B1E619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26624-BBF4-4DBB-8130-E42CF20F977D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83F52-EB65-4642-BD85-AC65BFDAC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1C2E1-F937-433D-83F7-62ECD39BD28B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0977B-C47E-426C-A01B-74E15CE899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D4CB0D-07D9-497F-AF56-A77D1DB3167F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C5C6CC-7A8A-4125-992A-DDFFA2922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1BA8CD7-215D-44D2-9955-FF75F4352875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DB5697B-CB69-434A-9BBD-BF89701EB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42AA29-3199-45A7-AD1F-2C4343846280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AE380B-D527-4AB1-A7BC-9961AF4F3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D384E5-AA28-46AC-9793-A5A08B1C4756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E83192-F3F8-45C8-B250-3B6F38264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CC2FA8-5371-45C2-AF6C-942DB5D51612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C28D8C-9245-45DA-B99F-A61C1854D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C2CCF-19D6-4BCB-9692-527A7061A0DE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63E5C-63CC-471C-AB3A-87E9094C9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0FF853F4-6F42-4385-B566-9BF5B4BE6134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E319C9C-3AA8-43F3-886B-9C8FD32856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0FFF2E10-DED7-41DE-AFFE-8300E3636808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B5EB84B-AB74-433F-BAA0-C6800C260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ED1B6C9-7204-44AD-BBFD-3BF98AC8A91B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CE68DA-5F05-4C47-B4F2-8588D38E06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7996198" cy="175185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Grammar . Passive Voice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331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8" y="2828925"/>
            <a:ext cx="5132387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5328592" cy="432048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B050"/>
                </a:solidFill>
              </a:rPr>
              <a:t>Passive Voice</a:t>
            </a:r>
            <a:endParaRPr lang="ru-RU" dirty="0">
              <a:solidFill>
                <a:srgbClr val="00B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-36513" y="549275"/>
          <a:ext cx="9145588" cy="6437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695"/>
                <a:gridCol w="3265170"/>
                <a:gridCol w="3902151"/>
              </a:tblGrid>
              <a:tr h="3600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Active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Passive</a:t>
                      </a:r>
                      <a:endParaRPr lang="ru-RU" sz="2400" dirty="0"/>
                    </a:p>
                  </a:txBody>
                  <a:tcPr/>
                </a:tc>
              </a:tr>
              <a:tr h="76965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Present Simple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He designs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costumes.</a:t>
                      </a:r>
                    </a:p>
                    <a:p>
                      <a:r>
                        <a:rPr lang="en-US" baseline="0" dirty="0" smtClean="0"/>
                        <a:t>They often drink juice.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Costumes are designed.</a:t>
                      </a:r>
                    </a:p>
                    <a:p>
                      <a:r>
                        <a:rPr lang="en-US" dirty="0" smtClean="0"/>
                        <a:t>Juice is often drunk.</a:t>
                      </a:r>
                      <a:endParaRPr lang="ru-RU" dirty="0"/>
                    </a:p>
                  </a:txBody>
                  <a:tcPr/>
                </a:tc>
              </a:tr>
              <a:tr h="120923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Present Continuous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He is designing the costumes.</a:t>
                      </a:r>
                    </a:p>
                    <a:p>
                      <a:r>
                        <a:rPr lang="en-US" dirty="0" smtClean="0"/>
                        <a:t>They</a:t>
                      </a:r>
                      <a:r>
                        <a:rPr lang="en-US" baseline="0" dirty="0" smtClean="0"/>
                        <a:t> are drinking juice now.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The costumes are being designed now.</a:t>
                      </a:r>
                    </a:p>
                    <a:p>
                      <a:r>
                        <a:rPr lang="en-US" dirty="0" smtClean="0"/>
                        <a:t>The juice is being</a:t>
                      </a:r>
                      <a:r>
                        <a:rPr lang="en-US" baseline="0" dirty="0" smtClean="0"/>
                        <a:t> drunk now.</a:t>
                      </a:r>
                      <a:endParaRPr lang="ru-RU" dirty="0"/>
                    </a:p>
                  </a:txBody>
                  <a:tcPr/>
                </a:tc>
              </a:tr>
              <a:tr h="94829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Past Simple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He designed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the costumes.</a:t>
                      </a:r>
                    </a:p>
                    <a:p>
                      <a:r>
                        <a:rPr lang="en-US" baseline="0" dirty="0" smtClean="0"/>
                        <a:t>They drank the juice.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The costumes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were designed.</a:t>
                      </a:r>
                    </a:p>
                    <a:p>
                      <a:r>
                        <a:rPr lang="en-US" baseline="0" dirty="0" smtClean="0"/>
                        <a:t>The juice was drunk.</a:t>
                      </a:r>
                      <a:endParaRPr lang="ru-RU" dirty="0"/>
                    </a:p>
                  </a:txBody>
                  <a:tcPr/>
                </a:tc>
              </a:tr>
              <a:tr h="120923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Present Perfect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He has designed the costumes.</a:t>
                      </a:r>
                    </a:p>
                    <a:p>
                      <a:r>
                        <a:rPr lang="en-US" dirty="0" smtClean="0"/>
                        <a:t>They have drunk the juice.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The costumes have been designed.</a:t>
                      </a:r>
                    </a:p>
                    <a:p>
                      <a:r>
                        <a:rPr lang="en-US" dirty="0" smtClean="0"/>
                        <a:t>The juice has been drunk.</a:t>
                      </a:r>
                      <a:endParaRPr lang="ru-RU" dirty="0"/>
                    </a:p>
                  </a:txBody>
                  <a:tcPr/>
                </a:tc>
              </a:tr>
              <a:tr h="9301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Future Simple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He will design the costumes.</a:t>
                      </a:r>
                    </a:p>
                    <a:p>
                      <a:r>
                        <a:rPr lang="en-US" dirty="0" smtClean="0"/>
                        <a:t>They will drink the juice.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The costumes will be designed.</a:t>
                      </a:r>
                    </a:p>
                    <a:p>
                      <a:r>
                        <a:rPr lang="en-US" dirty="0" smtClean="0"/>
                        <a:t>The juice will be drunk.</a:t>
                      </a:r>
                      <a:endParaRPr lang="ru-RU" dirty="0"/>
                    </a:p>
                  </a:txBody>
                  <a:tcPr/>
                </a:tc>
              </a:tr>
              <a:tr h="76965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Modals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He must design the costumes.</a:t>
                      </a:r>
                    </a:p>
                    <a:p>
                      <a:r>
                        <a:rPr lang="en-US" dirty="0" smtClean="0"/>
                        <a:t>They can drink the juice.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The costumes must be designed.</a:t>
                      </a:r>
                    </a:p>
                    <a:p>
                      <a:r>
                        <a:rPr lang="en-US" dirty="0" smtClean="0"/>
                        <a:t>The juice can be drunk.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99176" cy="792088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</a:rPr>
              <a:t>Active Voice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/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Passive Voice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329238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rgbClr val="002060"/>
                </a:solidFill>
              </a:rPr>
              <a:t>Donna Karan </a:t>
            </a:r>
            <a:r>
              <a:rPr lang="en-US" dirty="0" smtClean="0">
                <a:solidFill>
                  <a:srgbClr val="FFFF00"/>
                </a:solidFill>
              </a:rPr>
              <a:t>designed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the costumes.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>
              <a:solidFill>
                <a:schemeClr val="tx2">
                  <a:lumMod val="1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>
              <a:solidFill>
                <a:schemeClr val="tx2">
                  <a:lumMod val="1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The costumes </a:t>
            </a:r>
            <a:r>
              <a:rPr lang="en-US" dirty="0" smtClean="0">
                <a:solidFill>
                  <a:srgbClr val="FFFF00"/>
                </a:solidFill>
              </a:rPr>
              <a:t>were designed </a:t>
            </a:r>
            <a:r>
              <a:rPr lang="en-US" dirty="0" smtClean="0">
                <a:solidFill>
                  <a:srgbClr val="002060"/>
                </a:solidFill>
              </a:rPr>
              <a:t>by Donna Karan.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860550" y="2205038"/>
            <a:ext cx="458788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016375" y="2205038"/>
            <a:ext cx="484188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227763" y="2205038"/>
            <a:ext cx="504825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2988" y="2967038"/>
            <a:ext cx="20939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002060"/>
                </a:solidFill>
              </a:rPr>
              <a:t>subject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8038" y="2967038"/>
            <a:ext cx="18716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FF00"/>
                </a:solidFill>
              </a:rPr>
              <a:t>predicate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92725" y="2967038"/>
            <a:ext cx="24479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2">
                    <a:lumMod val="10000"/>
                  </a:schemeClr>
                </a:solidFill>
              </a:rPr>
              <a:t>object</a:t>
            </a:r>
            <a:endParaRPr lang="ru-RU" sz="36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860550" y="4437063"/>
            <a:ext cx="484188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041775" y="4437063"/>
            <a:ext cx="484188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108825" y="4437063"/>
            <a:ext cx="485775" cy="779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57275" y="5205413"/>
            <a:ext cx="20923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2">
                    <a:lumMod val="10000"/>
                  </a:schemeClr>
                </a:solidFill>
              </a:rPr>
              <a:t>subject</a:t>
            </a:r>
            <a:endParaRPr lang="ru-RU" sz="36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8038" y="5229225"/>
            <a:ext cx="18716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FF00"/>
                </a:solidFill>
              </a:rPr>
              <a:t>predicate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35600" y="5200650"/>
            <a:ext cx="23780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002060"/>
                </a:solidFill>
              </a:rPr>
              <a:t>agent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91264" cy="727192"/>
          </a:xfrm>
        </p:spPr>
        <p:txBody>
          <a:bodyPr>
            <a:noAutofit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2060"/>
                </a:solidFill>
              </a:rPr>
              <a:t>Rewrite</a:t>
            </a:r>
            <a:r>
              <a:rPr lang="en-US" sz="3600" dirty="0" smtClean="0">
                <a:solidFill>
                  <a:srgbClr val="00B050"/>
                </a:solidFill>
              </a:rPr>
              <a:t> the sentences in the </a:t>
            </a:r>
            <a:r>
              <a:rPr lang="en-US" sz="3600" dirty="0" smtClean="0">
                <a:solidFill>
                  <a:srgbClr val="002060"/>
                </a:solidFill>
              </a:rPr>
              <a:t>Passive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84313"/>
            <a:ext cx="8785225" cy="5040312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 smtClean="0"/>
              <a:t>Ann bought </a:t>
            </a:r>
            <a:r>
              <a:rPr lang="en-US" sz="3600" dirty="0" smtClean="0">
                <a:solidFill>
                  <a:srgbClr val="92D050"/>
                </a:solidFill>
              </a:rPr>
              <a:t>the children </a:t>
            </a:r>
            <a:r>
              <a:rPr lang="en-US" sz="3600" dirty="0" smtClean="0">
                <a:solidFill>
                  <a:srgbClr val="002060"/>
                </a:solidFill>
              </a:rPr>
              <a:t>new toys.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 smtClean="0"/>
              <a:t>Boris gave </a:t>
            </a:r>
            <a:r>
              <a:rPr lang="en-US" sz="3600" dirty="0" smtClean="0">
                <a:solidFill>
                  <a:srgbClr val="002060"/>
                </a:solidFill>
              </a:rPr>
              <a:t>me </a:t>
            </a:r>
            <a:r>
              <a:rPr lang="en-US" sz="3600" dirty="0" smtClean="0">
                <a:solidFill>
                  <a:srgbClr val="92D050"/>
                </a:solidFill>
              </a:rPr>
              <a:t>a new CD </a:t>
            </a:r>
            <a:r>
              <a:rPr lang="en-US" sz="3600" dirty="0" smtClean="0"/>
              <a:t>yesterday.</a:t>
            </a:r>
            <a:endParaRPr lang="en-US" sz="3600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 smtClean="0"/>
              <a:t>Kelly will bring </a:t>
            </a:r>
            <a:r>
              <a:rPr lang="en-US" sz="3600" dirty="0" smtClean="0">
                <a:solidFill>
                  <a:srgbClr val="002060"/>
                </a:solidFill>
              </a:rPr>
              <a:t>us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92D050"/>
                </a:solidFill>
              </a:rPr>
              <a:t>five tickets for the concert.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 smtClean="0"/>
              <a:t>Teacher is correcting </a:t>
            </a:r>
            <a:r>
              <a:rPr lang="en-US" sz="3600" dirty="0" smtClean="0">
                <a:solidFill>
                  <a:srgbClr val="92D050"/>
                </a:solidFill>
              </a:rPr>
              <a:t>our mistakes </a:t>
            </a:r>
            <a:r>
              <a:rPr lang="en-US" sz="3600" dirty="0" smtClean="0"/>
              <a:t>now.</a:t>
            </a:r>
            <a:endParaRPr lang="ru-RU" sz="36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 smtClean="0"/>
              <a:t>Mark often tells </a:t>
            </a:r>
            <a:r>
              <a:rPr lang="en-US" sz="3600" dirty="0" smtClean="0">
                <a:solidFill>
                  <a:srgbClr val="002060"/>
                </a:solidFill>
              </a:rPr>
              <a:t>friends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92D050"/>
                </a:solidFill>
              </a:rPr>
              <a:t>interesting stories.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 smtClean="0"/>
              <a:t>John has just invented </a:t>
            </a:r>
            <a:r>
              <a:rPr lang="en-US" sz="3600" dirty="0" smtClean="0">
                <a:solidFill>
                  <a:srgbClr val="92D050"/>
                </a:solidFill>
              </a:rPr>
              <a:t>a new computer game.</a:t>
            </a:r>
            <a:endParaRPr lang="ru-RU" sz="3600" dirty="0" smtClean="0">
              <a:solidFill>
                <a:srgbClr val="92D050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7355160" cy="583176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B050"/>
                </a:solidFill>
              </a:rPr>
              <a:t>Name Grammar Tense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761038"/>
          </a:xfrm>
        </p:spPr>
        <p:txBody>
          <a:bodyPr/>
          <a:lstStyle/>
          <a:p>
            <a:r>
              <a:rPr lang="en-US" b="1" smtClean="0">
                <a:solidFill>
                  <a:srgbClr val="002060"/>
                </a:solidFill>
              </a:rPr>
              <a:t>1.The walls are covered with posters.</a:t>
            </a:r>
          </a:p>
          <a:p>
            <a:r>
              <a:rPr lang="en-US" b="1" smtClean="0">
                <a:solidFill>
                  <a:srgbClr val="FFFF00"/>
                </a:solidFill>
              </a:rPr>
              <a:t>2.Wood is cut by a saw.</a:t>
            </a:r>
          </a:p>
          <a:p>
            <a:r>
              <a:rPr lang="en-US" b="1" smtClean="0">
                <a:solidFill>
                  <a:srgbClr val="002060"/>
                </a:solidFill>
              </a:rPr>
              <a:t>3.A new book will be published by Express Ltd next May.</a:t>
            </a:r>
          </a:p>
          <a:p>
            <a:r>
              <a:rPr lang="en-US" b="1" smtClean="0">
                <a:solidFill>
                  <a:srgbClr val="FFFF00"/>
                </a:solidFill>
              </a:rPr>
              <a:t>4.Our dictation has just been checked.</a:t>
            </a:r>
          </a:p>
          <a:p>
            <a:r>
              <a:rPr lang="en-US" b="1" smtClean="0">
                <a:solidFill>
                  <a:srgbClr val="002060"/>
                </a:solidFill>
              </a:rPr>
              <a:t>5.The new shirts and jeans must be bought.</a:t>
            </a:r>
          </a:p>
          <a:p>
            <a:r>
              <a:rPr lang="en-US" b="1" smtClean="0">
                <a:solidFill>
                  <a:srgbClr val="FFFF00"/>
                </a:solidFill>
              </a:rPr>
              <a:t>6.The film was produced by Martin Scorcese a few years ago.</a:t>
            </a:r>
          </a:p>
          <a:p>
            <a:r>
              <a:rPr lang="en-US" b="1" smtClean="0">
                <a:solidFill>
                  <a:srgbClr val="002060"/>
                </a:solidFill>
              </a:rPr>
              <a:t>7.The sitting room is being cleaned now.</a:t>
            </a:r>
            <a:endParaRPr lang="ru-RU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316416" cy="764704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FF00"/>
                </a:solidFill>
              </a:rPr>
              <a:t>Rewrite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</a:rPr>
              <a:t>the sentences in the Passive 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832475"/>
          </a:xfrm>
        </p:spPr>
        <p:txBody>
          <a:bodyPr/>
          <a:lstStyle/>
          <a:p>
            <a:r>
              <a:rPr lang="ru-RU" b="1" smtClean="0"/>
              <a:t>1.</a:t>
            </a:r>
            <a:r>
              <a:rPr lang="en-US" b="1" smtClean="0"/>
              <a:t>Nick has offered </a:t>
            </a:r>
            <a:r>
              <a:rPr lang="en-US" b="1" smtClean="0">
                <a:solidFill>
                  <a:srgbClr val="92D050"/>
                </a:solidFill>
              </a:rPr>
              <a:t>me</a:t>
            </a:r>
            <a:r>
              <a:rPr lang="en-US" b="1" smtClean="0"/>
              <a:t> </a:t>
            </a:r>
            <a:r>
              <a:rPr lang="en-US" b="1" smtClean="0">
                <a:solidFill>
                  <a:srgbClr val="002060"/>
                </a:solidFill>
              </a:rPr>
              <a:t>a new job</a:t>
            </a:r>
            <a:r>
              <a:rPr lang="en-US" b="1" smtClean="0"/>
              <a:t>.</a:t>
            </a:r>
          </a:p>
          <a:p>
            <a:r>
              <a:rPr lang="en-US" b="1" smtClean="0"/>
              <a:t>2.Calvin Klein designed </a:t>
            </a:r>
            <a:r>
              <a:rPr lang="en-US" b="1" smtClean="0">
                <a:solidFill>
                  <a:srgbClr val="002060"/>
                </a:solidFill>
              </a:rPr>
              <a:t>very beautiful clothes.</a:t>
            </a:r>
          </a:p>
          <a:p>
            <a:r>
              <a:rPr lang="en-US" b="1" smtClean="0"/>
              <a:t>3.Natalie is drawing </a:t>
            </a:r>
            <a:r>
              <a:rPr lang="en-US" b="1" smtClean="0">
                <a:solidFill>
                  <a:srgbClr val="002060"/>
                </a:solidFill>
              </a:rPr>
              <a:t>a very nice portrait</a:t>
            </a:r>
            <a:r>
              <a:rPr lang="en-US" b="1" smtClean="0"/>
              <a:t> now.</a:t>
            </a:r>
          </a:p>
          <a:p>
            <a:r>
              <a:rPr lang="en-US" b="1" smtClean="0"/>
              <a:t>4.Nick invited </a:t>
            </a:r>
            <a:r>
              <a:rPr lang="en-US" b="1" smtClean="0">
                <a:solidFill>
                  <a:srgbClr val="92D050"/>
                </a:solidFill>
              </a:rPr>
              <a:t>us</a:t>
            </a:r>
            <a:r>
              <a:rPr lang="en-US" b="1" smtClean="0"/>
              <a:t> to his birthday party.</a:t>
            </a:r>
          </a:p>
          <a:p>
            <a:r>
              <a:rPr lang="en-US" b="1" smtClean="0"/>
              <a:t>5.They will open </a:t>
            </a:r>
            <a:r>
              <a:rPr lang="en-US" b="1" smtClean="0">
                <a:solidFill>
                  <a:srgbClr val="002060"/>
                </a:solidFill>
              </a:rPr>
              <a:t>the new theatre </a:t>
            </a:r>
            <a:r>
              <a:rPr lang="en-US" b="1" smtClean="0"/>
              <a:t>next month.</a:t>
            </a:r>
          </a:p>
          <a:p>
            <a:r>
              <a:rPr lang="en-US" b="1" smtClean="0"/>
              <a:t>6.Steve usually gives </a:t>
            </a:r>
            <a:r>
              <a:rPr lang="en-US" b="1" smtClean="0">
                <a:solidFill>
                  <a:srgbClr val="92D050"/>
                </a:solidFill>
              </a:rPr>
              <a:t>the students</a:t>
            </a:r>
            <a:r>
              <a:rPr lang="en-US" b="1" smtClean="0"/>
              <a:t> </a:t>
            </a:r>
            <a:r>
              <a:rPr lang="en-US" b="1" smtClean="0">
                <a:solidFill>
                  <a:srgbClr val="002060"/>
                </a:solidFill>
              </a:rPr>
              <a:t>good advice.</a:t>
            </a:r>
          </a:p>
          <a:p>
            <a:r>
              <a:rPr lang="en-US" b="1" smtClean="0"/>
              <a:t>7.Mary can buy </a:t>
            </a:r>
            <a:r>
              <a:rPr lang="en-US" b="1" smtClean="0">
                <a:solidFill>
                  <a:srgbClr val="002060"/>
                </a:solidFill>
              </a:rPr>
              <a:t>some new dresses.</a:t>
            </a:r>
            <a:endParaRPr lang="ru-RU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35280" cy="1396536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2060"/>
                </a:solidFill>
              </a:rPr>
              <a:t>Rewrite the sentences in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the Passive 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Test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196975"/>
            <a:ext cx="8507412" cy="5400675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rgbClr val="FFFF00"/>
                </a:solidFill>
              </a:rPr>
              <a:t>1. Someone is cleaning the windows.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rgbClr val="92D050"/>
                </a:solidFill>
              </a:rPr>
              <a:t>2.People spend a lot of money on food.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rgbClr val="00B0F0"/>
                </a:solidFill>
              </a:rPr>
              <a:t>3.They will open the new sports centre soon.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rgbClr val="002060"/>
                </a:solidFill>
              </a:rPr>
              <a:t>4.Liz showed me some holiday pictures.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rgbClr val="92D050"/>
                </a:solidFill>
              </a:rPr>
              <a:t>5.People make jam from fruit.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chemeClr val="accent6">
                    <a:lumMod val="90000"/>
                  </a:schemeClr>
                </a:solidFill>
              </a:rPr>
              <a:t>6. Clive hasn't cut the grass yet.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7. They may not repair the car this week.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rgbClr val="002060"/>
                </a:solidFill>
              </a:rPr>
              <a:t>8. Who broke this mug?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rgbClr val="FFFF00"/>
                </a:solidFill>
              </a:rPr>
              <a:t>9. Is Sue washing the car?    </a:t>
            </a:r>
            <a:endParaRPr lang="ru-RU" dirty="0" smtClean="0">
              <a:solidFill>
                <a:srgbClr val="FFFF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762872" cy="764704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</a:rPr>
              <a:t>Keys: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765175"/>
            <a:ext cx="8964612" cy="5832475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/>
              <a:t>1.The windows </a:t>
            </a:r>
            <a:r>
              <a:rPr lang="en-US" b="1" dirty="0" smtClean="0">
                <a:solidFill>
                  <a:srgbClr val="FFFF00"/>
                </a:solidFill>
              </a:rPr>
              <a:t>are being cleaned.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2.</a:t>
            </a:r>
            <a:r>
              <a:rPr lang="en-US" b="1" dirty="0" smtClean="0"/>
              <a:t> A lot of money </a:t>
            </a:r>
            <a:r>
              <a:rPr lang="en-US" b="1" dirty="0" smtClean="0">
                <a:solidFill>
                  <a:srgbClr val="92D050"/>
                </a:solidFill>
              </a:rPr>
              <a:t>is spent </a:t>
            </a:r>
            <a:r>
              <a:rPr lang="en-US" b="1" dirty="0" smtClean="0"/>
              <a:t>on food.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/>
              <a:t>3. The new sport centre </a:t>
            </a:r>
            <a:r>
              <a:rPr lang="en-US" b="1" dirty="0" smtClean="0">
                <a:solidFill>
                  <a:srgbClr val="00B0F0"/>
                </a:solidFill>
              </a:rPr>
              <a:t>will be opened </a:t>
            </a:r>
            <a:r>
              <a:rPr lang="en-US" b="1" dirty="0" smtClean="0"/>
              <a:t>soon.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/>
              <a:t>4. Some holiday pictures </a:t>
            </a:r>
            <a:r>
              <a:rPr lang="en-US" b="1" dirty="0" smtClean="0">
                <a:solidFill>
                  <a:srgbClr val="002060"/>
                </a:solidFill>
              </a:rPr>
              <a:t>were shown</a:t>
            </a:r>
            <a:r>
              <a:rPr lang="en-US" b="1" dirty="0" smtClean="0"/>
              <a:t> to me by Liz.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/>
              <a:t>5. Jam </a:t>
            </a:r>
            <a:r>
              <a:rPr lang="en-US" b="1" dirty="0" smtClean="0">
                <a:solidFill>
                  <a:srgbClr val="92D050"/>
                </a:solidFill>
              </a:rPr>
              <a:t>is made </a:t>
            </a:r>
            <a:r>
              <a:rPr lang="en-US" b="1" dirty="0" smtClean="0"/>
              <a:t>from fruit.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/>
              <a:t>6. The grass </a:t>
            </a:r>
            <a:r>
              <a:rPr lang="en-US" b="1" dirty="0" smtClean="0">
                <a:solidFill>
                  <a:schemeClr val="accent6">
                    <a:lumMod val="90000"/>
                  </a:schemeClr>
                </a:solidFill>
              </a:rPr>
              <a:t>hasn't been cut </a:t>
            </a:r>
            <a:r>
              <a:rPr lang="en-US" b="1" dirty="0" smtClean="0"/>
              <a:t>by Clive yet.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/>
              <a:t>7. The car </a:t>
            </a:r>
            <a:r>
              <a:rPr lang="en-US" b="1" dirty="0" smtClean="0">
                <a:solidFill>
                  <a:srgbClr val="C00000"/>
                </a:solidFill>
              </a:rPr>
              <a:t>may not be repaired </a:t>
            </a:r>
            <a:r>
              <a:rPr lang="en-US" b="1" dirty="0" smtClean="0"/>
              <a:t>this week.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/>
              <a:t>8. Who </a:t>
            </a:r>
            <a:r>
              <a:rPr lang="en-US" b="1" dirty="0" smtClean="0">
                <a:solidFill>
                  <a:srgbClr val="002060"/>
                </a:solidFill>
              </a:rPr>
              <a:t>was</a:t>
            </a:r>
            <a:r>
              <a:rPr lang="en-US" b="1" dirty="0" smtClean="0"/>
              <a:t> this mug </a:t>
            </a:r>
            <a:r>
              <a:rPr lang="en-US" b="1" dirty="0" smtClean="0">
                <a:solidFill>
                  <a:srgbClr val="002060"/>
                </a:solidFill>
              </a:rPr>
              <a:t>broken by</a:t>
            </a:r>
            <a:r>
              <a:rPr lang="en-US" b="1" dirty="0" smtClean="0"/>
              <a:t>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/>
              <a:t>9. </a:t>
            </a:r>
            <a:r>
              <a:rPr lang="en-US" b="1" dirty="0" smtClean="0">
                <a:solidFill>
                  <a:srgbClr val="FFFF00"/>
                </a:solidFill>
              </a:rPr>
              <a:t>Is</a:t>
            </a:r>
            <a:r>
              <a:rPr lang="en-US" b="1" dirty="0" smtClean="0"/>
              <a:t> the car </a:t>
            </a:r>
            <a:r>
              <a:rPr lang="en-US" b="1" dirty="0" smtClean="0">
                <a:solidFill>
                  <a:srgbClr val="FFFF00"/>
                </a:solidFill>
              </a:rPr>
              <a:t>being washed by</a:t>
            </a:r>
            <a:r>
              <a:rPr lang="en-US" b="1" dirty="0" smtClean="0"/>
              <a:t> Sue? </a:t>
            </a: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492</TotalTime>
  <Words>422</Words>
  <Application>Microsoft Office PowerPoint</Application>
  <PresentationFormat>Экран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8</vt:i4>
      </vt:variant>
    </vt:vector>
  </HeadingPairs>
  <TitlesOfParts>
    <vt:vector size="22" baseType="lpstr">
      <vt:lpstr>Cambria</vt:lpstr>
      <vt:lpstr>Arial</vt:lpstr>
      <vt:lpstr>Wingdings 2</vt:lpstr>
      <vt:lpstr>Calibri</vt:lpstr>
      <vt:lpstr>Rockwell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84</cp:revision>
  <dcterms:created xsi:type="dcterms:W3CDTF">2013-01-10T06:11:00Z</dcterms:created>
  <dcterms:modified xsi:type="dcterms:W3CDTF">2016-09-15T19:36:21Z</dcterms:modified>
</cp:coreProperties>
</file>